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  <p:sldId id="266" r:id="rId6"/>
    <p:sldId id="267" r:id="rId7"/>
    <p:sldId id="269" r:id="rId8"/>
    <p:sldId id="271" r:id="rId9"/>
    <p:sldId id="272" r:id="rId10"/>
    <p:sldId id="270" r:id="rId11"/>
    <p:sldId id="268" r:id="rId12"/>
    <p:sldId id="273" r:id="rId13"/>
    <p:sldId id="274" r:id="rId14"/>
    <p:sldId id="264" r:id="rId15"/>
    <p:sldId id="265" r:id="rId16"/>
  </p:sldIdLst>
  <p:sldSz cx="12192000" cy="6858000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5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52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57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58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59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9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12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16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17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18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19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4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5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5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5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60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6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6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6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6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6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7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7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72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7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75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76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77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78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79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1"/>
          <p:cNvGrpSpPr/>
          <p:nvPr/>
        </p:nvGrpSpPr>
        <p:grpSpPr>
          <a:xfrm>
            <a:off x="0" y="-8640"/>
            <a:ext cx="12190320" cy="6866640"/>
            <a:chOff x="0" y="-8640"/>
            <a:chExt cx="12190320" cy="6866640"/>
          </a:xfrm>
        </p:grpSpPr>
        <p:sp>
          <p:nvSpPr>
            <p:cNvPr id="25" name="Line 2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w="9360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2" name="Line 3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w="9360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3" name="CustomShape 4"/>
            <p:cNvSpPr/>
            <p:nvPr/>
          </p:nvSpPr>
          <p:spPr>
            <a:xfrm>
              <a:off x="9181440" y="-8640"/>
              <a:ext cx="3005640" cy="6864840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4" name="CustomShape 5"/>
            <p:cNvSpPr/>
            <p:nvPr/>
          </p:nvSpPr>
          <p:spPr>
            <a:xfrm>
              <a:off x="9603360" y="-8640"/>
              <a:ext cx="2586600" cy="6864840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5" name="CustomShape 6"/>
            <p:cNvSpPr/>
            <p:nvPr/>
          </p:nvSpPr>
          <p:spPr>
            <a:xfrm>
              <a:off x="8932320" y="3048120"/>
              <a:ext cx="3258000" cy="380808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" name="CustomShape 7"/>
            <p:cNvSpPr/>
            <p:nvPr/>
          </p:nvSpPr>
          <p:spPr>
            <a:xfrm>
              <a:off x="9334440" y="-8640"/>
              <a:ext cx="2852640" cy="6864840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" name="CustomShape 8"/>
            <p:cNvSpPr/>
            <p:nvPr/>
          </p:nvSpPr>
          <p:spPr>
            <a:xfrm>
              <a:off x="10898640" y="-8640"/>
              <a:ext cx="1288440" cy="6864840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8" name="CustomShape 9"/>
            <p:cNvSpPr/>
            <p:nvPr/>
          </p:nvSpPr>
          <p:spPr>
            <a:xfrm>
              <a:off x="10938960" y="-8640"/>
              <a:ext cx="1248120" cy="6864840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9" name="CustomShape 10"/>
            <p:cNvSpPr/>
            <p:nvPr/>
          </p:nvSpPr>
          <p:spPr>
            <a:xfrm>
              <a:off x="10371600" y="3589920"/>
              <a:ext cx="1815480" cy="326628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0" name="CustomShape 11"/>
            <p:cNvSpPr/>
            <p:nvPr/>
          </p:nvSpPr>
          <p:spPr>
            <a:xfrm>
              <a:off x="0" y="4013280"/>
              <a:ext cx="446760" cy="284292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grpSp>
        <p:nvGrpSpPr>
          <p:cNvPr id="11" name="Group 12"/>
          <p:cNvGrpSpPr/>
          <p:nvPr/>
        </p:nvGrpSpPr>
        <p:grpSpPr>
          <a:xfrm>
            <a:off x="1800" y="-8640"/>
            <a:ext cx="12188520" cy="6866640"/>
            <a:chOff x="1800" y="-8640"/>
            <a:chExt cx="12188520" cy="6866640"/>
          </a:xfrm>
        </p:grpSpPr>
        <p:sp>
          <p:nvSpPr>
            <p:cNvPr id="12" name="Line 13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w="9360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3" name="Line 14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w="9360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4" name="CustomShape 15"/>
            <p:cNvSpPr/>
            <p:nvPr/>
          </p:nvSpPr>
          <p:spPr>
            <a:xfrm>
              <a:off x="9181440" y="-8640"/>
              <a:ext cx="3005640" cy="6864840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5" name="CustomShape 16"/>
            <p:cNvSpPr/>
            <p:nvPr/>
          </p:nvSpPr>
          <p:spPr>
            <a:xfrm>
              <a:off x="9603360" y="-8640"/>
              <a:ext cx="2586600" cy="6864840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6" name="CustomShape 17"/>
            <p:cNvSpPr/>
            <p:nvPr/>
          </p:nvSpPr>
          <p:spPr>
            <a:xfrm>
              <a:off x="8932320" y="3048120"/>
              <a:ext cx="3258000" cy="380808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7" name="CustomShape 18"/>
            <p:cNvSpPr/>
            <p:nvPr/>
          </p:nvSpPr>
          <p:spPr>
            <a:xfrm>
              <a:off x="9334440" y="-8640"/>
              <a:ext cx="2852640" cy="6864840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8" name="CustomShape 19"/>
            <p:cNvSpPr/>
            <p:nvPr/>
          </p:nvSpPr>
          <p:spPr>
            <a:xfrm>
              <a:off x="10898640" y="-8640"/>
              <a:ext cx="1288440" cy="6864840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9" name="CustomShape 20"/>
            <p:cNvSpPr/>
            <p:nvPr/>
          </p:nvSpPr>
          <p:spPr>
            <a:xfrm>
              <a:off x="10938960" y="-8640"/>
              <a:ext cx="1248120" cy="6864840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0" name="CustomShape 21"/>
            <p:cNvSpPr/>
            <p:nvPr/>
          </p:nvSpPr>
          <p:spPr>
            <a:xfrm>
              <a:off x="10371600" y="3589920"/>
              <a:ext cx="1815480" cy="326628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1" name="CustomShape 22"/>
            <p:cNvSpPr/>
            <p:nvPr/>
          </p:nvSpPr>
          <p:spPr>
            <a:xfrm rot="10800000">
              <a:off x="1800" y="1800"/>
              <a:ext cx="840960" cy="566424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22" name="PlaceHolder 23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pt-BR" sz="4400" b="0" strike="noStrike" spc="-1">
                <a:latin typeface="Arial"/>
              </a:rPr>
              <a:t>Clique para editar o formato do texto do título</a:t>
            </a:r>
          </a:p>
        </p:txBody>
      </p:sp>
      <p:sp>
        <p:nvSpPr>
          <p:cNvPr id="23" name="PlaceHolder 24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roup 1"/>
          <p:cNvGrpSpPr/>
          <p:nvPr/>
        </p:nvGrpSpPr>
        <p:grpSpPr>
          <a:xfrm>
            <a:off x="0" y="-8640"/>
            <a:ext cx="12190320" cy="6866640"/>
            <a:chOff x="0" y="-8640"/>
            <a:chExt cx="12190320" cy="6866640"/>
          </a:xfrm>
        </p:grpSpPr>
        <p:sp>
          <p:nvSpPr>
            <p:cNvPr id="61" name="Line 2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w="9360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62" name="Line 3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w="9360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63" name="CustomShape 4"/>
            <p:cNvSpPr/>
            <p:nvPr/>
          </p:nvSpPr>
          <p:spPr>
            <a:xfrm>
              <a:off x="9181440" y="-8640"/>
              <a:ext cx="3005640" cy="6864840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4" name="CustomShape 5"/>
            <p:cNvSpPr/>
            <p:nvPr/>
          </p:nvSpPr>
          <p:spPr>
            <a:xfrm>
              <a:off x="9603360" y="-8640"/>
              <a:ext cx="2586600" cy="6864840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5" name="CustomShape 6"/>
            <p:cNvSpPr/>
            <p:nvPr/>
          </p:nvSpPr>
          <p:spPr>
            <a:xfrm>
              <a:off x="8932320" y="3048120"/>
              <a:ext cx="3258000" cy="380808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6" name="CustomShape 7"/>
            <p:cNvSpPr/>
            <p:nvPr/>
          </p:nvSpPr>
          <p:spPr>
            <a:xfrm>
              <a:off x="9334440" y="-8640"/>
              <a:ext cx="2852640" cy="6864840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7" name="CustomShape 8"/>
            <p:cNvSpPr/>
            <p:nvPr/>
          </p:nvSpPr>
          <p:spPr>
            <a:xfrm>
              <a:off x="10898640" y="-8640"/>
              <a:ext cx="1288440" cy="6864840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8" name="CustomShape 9"/>
            <p:cNvSpPr/>
            <p:nvPr/>
          </p:nvSpPr>
          <p:spPr>
            <a:xfrm>
              <a:off x="10938960" y="-8640"/>
              <a:ext cx="1248120" cy="6864840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9" name="CustomShape 10"/>
            <p:cNvSpPr/>
            <p:nvPr/>
          </p:nvSpPr>
          <p:spPr>
            <a:xfrm>
              <a:off x="10371600" y="3589920"/>
              <a:ext cx="1815480" cy="326628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0" name="CustomShape 11"/>
            <p:cNvSpPr/>
            <p:nvPr/>
          </p:nvSpPr>
          <p:spPr>
            <a:xfrm>
              <a:off x="0" y="4013280"/>
              <a:ext cx="446760" cy="284292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grpSp>
        <p:nvGrpSpPr>
          <p:cNvPr id="71" name="Group 12"/>
          <p:cNvGrpSpPr/>
          <p:nvPr/>
        </p:nvGrpSpPr>
        <p:grpSpPr>
          <a:xfrm>
            <a:off x="1800" y="-8640"/>
            <a:ext cx="12188520" cy="6866640"/>
            <a:chOff x="1800" y="-8640"/>
            <a:chExt cx="12188520" cy="6866640"/>
          </a:xfrm>
        </p:grpSpPr>
        <p:sp>
          <p:nvSpPr>
            <p:cNvPr id="72" name="Line 13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w="9360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73" name="Line 14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w="9360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74" name="CustomShape 15"/>
            <p:cNvSpPr/>
            <p:nvPr/>
          </p:nvSpPr>
          <p:spPr>
            <a:xfrm>
              <a:off x="9181440" y="-8640"/>
              <a:ext cx="3005640" cy="6864840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5" name="CustomShape 16"/>
            <p:cNvSpPr/>
            <p:nvPr/>
          </p:nvSpPr>
          <p:spPr>
            <a:xfrm>
              <a:off x="9603360" y="-8640"/>
              <a:ext cx="2586600" cy="6864840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6" name="CustomShape 17"/>
            <p:cNvSpPr/>
            <p:nvPr/>
          </p:nvSpPr>
          <p:spPr>
            <a:xfrm>
              <a:off x="8932320" y="3048120"/>
              <a:ext cx="3258000" cy="380808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7" name="CustomShape 18"/>
            <p:cNvSpPr/>
            <p:nvPr/>
          </p:nvSpPr>
          <p:spPr>
            <a:xfrm>
              <a:off x="9334440" y="-8640"/>
              <a:ext cx="2852640" cy="6864840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8" name="CustomShape 19"/>
            <p:cNvSpPr/>
            <p:nvPr/>
          </p:nvSpPr>
          <p:spPr>
            <a:xfrm>
              <a:off x="10898640" y="-8640"/>
              <a:ext cx="1288440" cy="6864840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9" name="CustomShape 20"/>
            <p:cNvSpPr/>
            <p:nvPr/>
          </p:nvSpPr>
          <p:spPr>
            <a:xfrm>
              <a:off x="10938960" y="-8640"/>
              <a:ext cx="1248120" cy="6864840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80" name="CustomShape 21"/>
            <p:cNvSpPr/>
            <p:nvPr/>
          </p:nvSpPr>
          <p:spPr>
            <a:xfrm>
              <a:off x="10371600" y="3589920"/>
              <a:ext cx="1815480" cy="326628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81" name="CustomShape 22"/>
            <p:cNvSpPr/>
            <p:nvPr/>
          </p:nvSpPr>
          <p:spPr>
            <a:xfrm rot="10800000">
              <a:off x="1800" y="1800"/>
              <a:ext cx="840960" cy="566424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82" name="PlaceHolder 23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pt-BR" sz="4400" b="0" strike="noStrike" spc="-1">
                <a:latin typeface="Arial"/>
              </a:rPr>
              <a:t>Clique para editar o formato do texto do título</a:t>
            </a:r>
          </a:p>
        </p:txBody>
      </p:sp>
      <p:sp>
        <p:nvSpPr>
          <p:cNvPr id="83" name="PlaceHolder 24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" name="Group 1"/>
          <p:cNvGrpSpPr/>
          <p:nvPr/>
        </p:nvGrpSpPr>
        <p:grpSpPr>
          <a:xfrm>
            <a:off x="0" y="-8640"/>
            <a:ext cx="12190320" cy="6866640"/>
            <a:chOff x="0" y="-8640"/>
            <a:chExt cx="12190320" cy="6866640"/>
          </a:xfrm>
        </p:grpSpPr>
        <p:sp>
          <p:nvSpPr>
            <p:cNvPr id="121" name="Line 2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w="9360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22" name="Line 3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w="9360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23" name="CustomShape 4"/>
            <p:cNvSpPr/>
            <p:nvPr/>
          </p:nvSpPr>
          <p:spPr>
            <a:xfrm>
              <a:off x="9181440" y="-8640"/>
              <a:ext cx="3005640" cy="6864840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24" name="CustomShape 5"/>
            <p:cNvSpPr/>
            <p:nvPr/>
          </p:nvSpPr>
          <p:spPr>
            <a:xfrm>
              <a:off x="9603360" y="-8640"/>
              <a:ext cx="2586600" cy="6864840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25" name="CustomShape 6"/>
            <p:cNvSpPr/>
            <p:nvPr/>
          </p:nvSpPr>
          <p:spPr>
            <a:xfrm>
              <a:off x="8932320" y="3048120"/>
              <a:ext cx="3258000" cy="380808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26" name="CustomShape 7"/>
            <p:cNvSpPr/>
            <p:nvPr/>
          </p:nvSpPr>
          <p:spPr>
            <a:xfrm>
              <a:off x="9334440" y="-8640"/>
              <a:ext cx="2852640" cy="6864840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27" name="CustomShape 8"/>
            <p:cNvSpPr/>
            <p:nvPr/>
          </p:nvSpPr>
          <p:spPr>
            <a:xfrm>
              <a:off x="10898640" y="-8640"/>
              <a:ext cx="1288440" cy="6864840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28" name="CustomShape 9"/>
            <p:cNvSpPr/>
            <p:nvPr/>
          </p:nvSpPr>
          <p:spPr>
            <a:xfrm>
              <a:off x="10938960" y="-8640"/>
              <a:ext cx="1248120" cy="6864840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29" name="CustomShape 10"/>
            <p:cNvSpPr/>
            <p:nvPr/>
          </p:nvSpPr>
          <p:spPr>
            <a:xfrm>
              <a:off x="10371600" y="3589920"/>
              <a:ext cx="1815480" cy="326628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30" name="CustomShape 11"/>
            <p:cNvSpPr/>
            <p:nvPr/>
          </p:nvSpPr>
          <p:spPr>
            <a:xfrm>
              <a:off x="0" y="4013280"/>
              <a:ext cx="446760" cy="284292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grpSp>
        <p:nvGrpSpPr>
          <p:cNvPr id="131" name="Group 12"/>
          <p:cNvGrpSpPr/>
          <p:nvPr/>
        </p:nvGrpSpPr>
        <p:grpSpPr>
          <a:xfrm>
            <a:off x="1800" y="-8640"/>
            <a:ext cx="12188520" cy="6866640"/>
            <a:chOff x="1800" y="-8640"/>
            <a:chExt cx="12188520" cy="6866640"/>
          </a:xfrm>
        </p:grpSpPr>
        <p:sp>
          <p:nvSpPr>
            <p:cNvPr id="132" name="Line 13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w="9360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33" name="Line 14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w="9360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34" name="CustomShape 15"/>
            <p:cNvSpPr/>
            <p:nvPr/>
          </p:nvSpPr>
          <p:spPr>
            <a:xfrm>
              <a:off x="9181440" y="-8640"/>
              <a:ext cx="3005640" cy="6864840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35" name="CustomShape 16"/>
            <p:cNvSpPr/>
            <p:nvPr/>
          </p:nvSpPr>
          <p:spPr>
            <a:xfrm>
              <a:off x="9603360" y="-8640"/>
              <a:ext cx="2586600" cy="6864840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36" name="CustomShape 17"/>
            <p:cNvSpPr/>
            <p:nvPr/>
          </p:nvSpPr>
          <p:spPr>
            <a:xfrm>
              <a:off x="8932320" y="3048120"/>
              <a:ext cx="3258000" cy="380808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37" name="CustomShape 18"/>
            <p:cNvSpPr/>
            <p:nvPr/>
          </p:nvSpPr>
          <p:spPr>
            <a:xfrm>
              <a:off x="9334440" y="-8640"/>
              <a:ext cx="2852640" cy="6864840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38" name="CustomShape 19"/>
            <p:cNvSpPr/>
            <p:nvPr/>
          </p:nvSpPr>
          <p:spPr>
            <a:xfrm>
              <a:off x="10898640" y="-8640"/>
              <a:ext cx="1288440" cy="6864840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39" name="CustomShape 20"/>
            <p:cNvSpPr/>
            <p:nvPr/>
          </p:nvSpPr>
          <p:spPr>
            <a:xfrm>
              <a:off x="10938960" y="-8640"/>
              <a:ext cx="1248120" cy="6864840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40" name="CustomShape 21"/>
            <p:cNvSpPr/>
            <p:nvPr/>
          </p:nvSpPr>
          <p:spPr>
            <a:xfrm>
              <a:off x="10371600" y="3589920"/>
              <a:ext cx="1815480" cy="326628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41" name="CustomShape 22"/>
            <p:cNvSpPr/>
            <p:nvPr/>
          </p:nvSpPr>
          <p:spPr>
            <a:xfrm rot="10800000">
              <a:off x="1800" y="1800"/>
              <a:ext cx="840960" cy="566424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142" name="PlaceHolder 23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pt-BR" sz="4400" b="0" strike="noStrike" spc="-1">
                <a:latin typeface="Arial"/>
              </a:rPr>
              <a:t>Clique para editar o formato do texto do título</a:t>
            </a:r>
          </a:p>
        </p:txBody>
      </p:sp>
      <p:sp>
        <p:nvSpPr>
          <p:cNvPr id="143" name="PlaceHolder 24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hyperlink" Target="https://www.facebook.com/defensoriamineira" TargetMode="External"/><Relationship Id="rId7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hyperlink" Target="https://twitter.com/defensoriamg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editoradplacido.com.br/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mailto:cededica@defensoria.mg.def.br" TargetMode="External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CustomShape 1"/>
          <p:cNvSpPr/>
          <p:nvPr/>
        </p:nvSpPr>
        <p:spPr>
          <a:xfrm>
            <a:off x="828859" y="995455"/>
            <a:ext cx="8744760" cy="2881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pt-BR" sz="4800" b="1" spc="-1" dirty="0" smtClean="0">
                <a:solidFill>
                  <a:srgbClr val="346521"/>
                </a:solidFill>
              </a:rPr>
              <a:t>A RELAÇÃO DO </a:t>
            </a:r>
            <a:r>
              <a:rPr lang="pt-BR" sz="4800" b="1" i="1" spc="-1" dirty="0" smtClean="0">
                <a:solidFill>
                  <a:srgbClr val="346521"/>
                </a:solidFill>
              </a:rPr>
              <a:t>SUAS</a:t>
            </a:r>
            <a:r>
              <a:rPr lang="pt-BR" sz="4800" b="1" spc="-1" dirty="0" smtClean="0">
                <a:solidFill>
                  <a:srgbClr val="346521"/>
                </a:solidFill>
              </a:rPr>
              <a:t> COM OS SISTEMAS DE JUSTIÇA E GARANTIA DE DIREITOS: POSSIBILIDADES E DESAFIOS.</a:t>
            </a:r>
            <a:endParaRPr lang="pt-BR" sz="4800" b="0" strike="noStrike" spc="-1" dirty="0">
              <a:latin typeface="Arial"/>
            </a:endParaRPr>
          </a:p>
        </p:txBody>
      </p:sp>
      <p:sp>
        <p:nvSpPr>
          <p:cNvPr id="181" name="CustomShape 2"/>
          <p:cNvSpPr/>
          <p:nvPr/>
        </p:nvSpPr>
        <p:spPr>
          <a:xfrm>
            <a:off x="343163" y="4875799"/>
            <a:ext cx="8712914" cy="1125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2400" b="1" strike="noStrike" spc="-1" dirty="0">
                <a:solidFill>
                  <a:srgbClr val="436C1E"/>
                </a:solidFill>
                <a:latin typeface="Arial"/>
                <a:ea typeface="DejaVu Sans"/>
              </a:rPr>
              <a:t>DANIELE BELLETTATO NESRALA</a:t>
            </a:r>
            <a:endParaRPr lang="pt-BR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400" b="1" strike="noStrike" spc="-1" dirty="0">
                <a:solidFill>
                  <a:srgbClr val="436C1E"/>
                </a:solidFill>
                <a:latin typeface="Arial"/>
                <a:ea typeface="DejaVu Sans"/>
              </a:rPr>
              <a:t>Defensora Pública </a:t>
            </a:r>
            <a:r>
              <a:rPr lang="pt-BR" sz="2400" b="1" strike="noStrike" spc="-1" dirty="0" smtClean="0">
                <a:solidFill>
                  <a:srgbClr val="436C1E"/>
                </a:solidFill>
                <a:latin typeface="Arial"/>
                <a:ea typeface="DejaVu Sans"/>
              </a:rPr>
              <a:t>dos Direitos das Crianças e Adolescentes</a:t>
            </a:r>
            <a:endParaRPr lang="pt-BR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000" b="1" strike="noStrike" spc="-1" dirty="0" smtClean="0">
                <a:solidFill>
                  <a:srgbClr val="436C1E"/>
                </a:solidFill>
                <a:latin typeface="Arial"/>
                <a:ea typeface="DejaVu Sans"/>
              </a:rPr>
              <a:t>cededica@defensoria.mg.def.br</a:t>
            </a:r>
            <a:endParaRPr lang="pt-BR" sz="2000" b="0" strike="noStrike" spc="-1" dirty="0">
              <a:latin typeface="Arial"/>
            </a:endParaRPr>
          </a:p>
        </p:txBody>
      </p:sp>
      <p:pic>
        <p:nvPicPr>
          <p:cNvPr id="4" name="Imagem 2"/>
          <p:cNvPicPr/>
          <p:nvPr/>
        </p:nvPicPr>
        <p:blipFill>
          <a:blip r:embed="rId2"/>
          <a:stretch/>
        </p:blipFill>
        <p:spPr>
          <a:xfrm>
            <a:off x="10879200" y="5656320"/>
            <a:ext cx="1177200" cy="1028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stomShape 2"/>
          <p:cNvSpPr/>
          <p:nvPr/>
        </p:nvSpPr>
        <p:spPr>
          <a:xfrm>
            <a:off x="741960" y="132480"/>
            <a:ext cx="8868032" cy="576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3200" b="1" strike="noStrike" spc="-1" dirty="0" smtClean="0">
                <a:solidFill>
                  <a:srgbClr val="346521"/>
                </a:solidFill>
                <a:latin typeface="Arial"/>
                <a:ea typeface="DejaVu Sans"/>
              </a:rPr>
              <a:t>4. </a:t>
            </a:r>
            <a:r>
              <a:rPr lang="pt-BR" sz="3200" b="1" spc="-1" dirty="0" smtClean="0">
                <a:solidFill>
                  <a:srgbClr val="346521"/>
                </a:solidFill>
                <a:latin typeface="Arial"/>
                <a:ea typeface="DejaVu Sans"/>
              </a:rPr>
              <a:t>SOLUÇÕES POSSÍVEIS</a:t>
            </a:r>
            <a:endParaRPr lang="pt-BR" sz="3200" b="0" strike="noStrike" spc="-1" dirty="0">
              <a:latin typeface="Arial"/>
            </a:endParaRPr>
          </a:p>
        </p:txBody>
      </p:sp>
      <p:sp>
        <p:nvSpPr>
          <p:cNvPr id="6" name="Line 3"/>
          <p:cNvSpPr/>
          <p:nvPr/>
        </p:nvSpPr>
        <p:spPr>
          <a:xfrm>
            <a:off x="793800" y="685800"/>
            <a:ext cx="8457447" cy="360"/>
          </a:xfrm>
          <a:prstGeom prst="line">
            <a:avLst/>
          </a:prstGeom>
          <a:ln w="38160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CaixaDeTexto 1"/>
          <p:cNvSpPr txBox="1"/>
          <p:nvPr/>
        </p:nvSpPr>
        <p:spPr>
          <a:xfrm>
            <a:off x="741960" y="984739"/>
            <a:ext cx="10362725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Tx/>
              <a:buFontTx/>
              <a:buNone/>
            </a:pPr>
            <a:r>
              <a:rPr lang="pt-BR" altLang="pt-BR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4.5.2. EVITAR CONCLUSÕES PRÉVIAS/PARCIAIS: </a:t>
            </a:r>
            <a:r>
              <a:rPr lang="pt-BR" alt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já tem uma conclusão</a:t>
            </a:r>
            <a:r>
              <a:rPr lang="pt-BR" alt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sobre o caso e depois vai buscar os fatos que a corroboram, omitindo situações que levam a conclusão diversa.</a:t>
            </a:r>
          </a:p>
          <a:p>
            <a:pPr algn="just">
              <a:buClrTx/>
              <a:buFontTx/>
              <a:buNone/>
            </a:pPr>
            <a:endParaRPr lang="pt-BR" alt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Tx/>
              <a:buFontTx/>
              <a:buNone/>
            </a:pPr>
            <a:r>
              <a:rPr lang="pt-BR" altLang="pt-BR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4.5.3. EVITAR PREMISSAS EQUIVOCADAS:  </a:t>
            </a:r>
            <a:r>
              <a:rPr lang="pt-BR" alt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fundadas em boatos e ouvir dizer, sem identificação da fonte. Podem ser tratadas como verdade absoluta</a:t>
            </a:r>
          </a:p>
          <a:p>
            <a:pPr algn="just">
              <a:buClrTx/>
              <a:buFontTx/>
              <a:buNone/>
            </a:pPr>
            <a:endParaRPr lang="pt-BR" alt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Tx/>
              <a:buFontTx/>
              <a:buNone/>
            </a:pPr>
            <a:r>
              <a:rPr lang="pt-BR" altLang="pt-BR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4.5.4. EVITAR PREMISSAS SELETIVAS</a:t>
            </a:r>
            <a:r>
              <a:rPr lang="pt-BR" alt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:  causas a que estão sujeitas centenas de outras crianças em sua condição social ou território, como “a criança ia pra escola descalça”; “a casa fica próxima a uma boca de fumo”; </a:t>
            </a:r>
          </a:p>
          <a:p>
            <a:pPr algn="just">
              <a:buClrTx/>
              <a:buFontTx/>
              <a:buNone/>
            </a:pPr>
            <a:endParaRPr lang="pt-BR" alt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Tx/>
              <a:buFontTx/>
              <a:buNone/>
            </a:pPr>
            <a:r>
              <a:rPr lang="pt-BR" altLang="pt-BR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4.5.5 EVITAR PRESUNÇÕES GENERALIZADAS</a:t>
            </a:r>
            <a:r>
              <a:rPr lang="pt-BR" alt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: famílias que residem em ocupações precárias, ou pais que usam (ou usaram) drogas ou são portadores de alguma espécie de doença mental (“Ele é drogado”, “é doente mental”)</a:t>
            </a:r>
          </a:p>
          <a:p>
            <a:pPr algn="just">
              <a:buClrTx/>
              <a:buFontTx/>
              <a:buNone/>
            </a:pPr>
            <a:endParaRPr lang="pt-BR" alt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Tx/>
              <a:buFontTx/>
              <a:buNone/>
            </a:pPr>
            <a:r>
              <a:rPr lang="pt-BR" altLang="pt-BR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4.5.6 DISCURSO PASTORAL E/OU JULGAMENTO MORAL</a:t>
            </a:r>
            <a:endParaRPr lang="pt-BR" dirty="0"/>
          </a:p>
        </p:txBody>
      </p:sp>
      <p:pic>
        <p:nvPicPr>
          <p:cNvPr id="7" name="Imagem 2"/>
          <p:cNvPicPr/>
          <p:nvPr/>
        </p:nvPicPr>
        <p:blipFill>
          <a:blip r:embed="rId2"/>
          <a:stretch/>
        </p:blipFill>
        <p:spPr>
          <a:xfrm>
            <a:off x="10879200" y="5656320"/>
            <a:ext cx="1177200" cy="102888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162525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stomShape 2"/>
          <p:cNvSpPr/>
          <p:nvPr/>
        </p:nvSpPr>
        <p:spPr>
          <a:xfrm>
            <a:off x="741960" y="132480"/>
            <a:ext cx="10802340" cy="576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3200" b="1" strike="noStrike" spc="-1" dirty="0" smtClean="0">
                <a:solidFill>
                  <a:srgbClr val="346521"/>
                </a:solidFill>
                <a:latin typeface="Arial"/>
                <a:ea typeface="DejaVu Sans"/>
              </a:rPr>
              <a:t>5. </a:t>
            </a:r>
            <a:r>
              <a:rPr lang="pt-BR" sz="3200" b="1" spc="-1" dirty="0" smtClean="0">
                <a:solidFill>
                  <a:srgbClr val="346521"/>
                </a:solidFill>
                <a:latin typeface="Arial"/>
                <a:ea typeface="DejaVu Sans"/>
              </a:rPr>
              <a:t>A DEFENSORIA PÚBLICA</a:t>
            </a:r>
            <a:endParaRPr lang="pt-BR" sz="3200" b="0" strike="noStrike" spc="-1" dirty="0">
              <a:latin typeface="Arial"/>
            </a:endParaRPr>
          </a:p>
        </p:txBody>
      </p:sp>
      <p:sp>
        <p:nvSpPr>
          <p:cNvPr id="6" name="Line 3"/>
          <p:cNvSpPr/>
          <p:nvPr/>
        </p:nvSpPr>
        <p:spPr>
          <a:xfrm>
            <a:off x="793800" y="685800"/>
            <a:ext cx="8457447" cy="360"/>
          </a:xfrm>
          <a:prstGeom prst="line">
            <a:avLst/>
          </a:prstGeom>
          <a:ln w="38160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7" name="Imagem 2"/>
          <p:cNvPicPr/>
          <p:nvPr/>
        </p:nvPicPr>
        <p:blipFill>
          <a:blip r:embed="rId2"/>
          <a:stretch/>
        </p:blipFill>
        <p:spPr>
          <a:xfrm>
            <a:off x="10879200" y="5656320"/>
            <a:ext cx="1177200" cy="1028880"/>
          </a:xfrm>
          <a:prstGeom prst="rect">
            <a:avLst/>
          </a:prstGeom>
          <a:ln>
            <a:noFill/>
          </a:ln>
        </p:spPr>
      </p:pic>
      <p:sp>
        <p:nvSpPr>
          <p:cNvPr id="3" name="CaixaDeTexto 2"/>
          <p:cNvSpPr txBox="1"/>
          <p:nvPr/>
        </p:nvSpPr>
        <p:spPr>
          <a:xfrm>
            <a:off x="741960" y="884266"/>
            <a:ext cx="88074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pt-BR" b="1" dirty="0" smtClean="0">
                <a:sym typeface="Wingdings" panose="05000000000000000000" pitchFamily="2" charset="2"/>
              </a:rPr>
              <a:t>NASCEU DA ASSISTÊNCIA SOCIAL COM O OBJETIVO DE PROMOVER ACESSO À ORDEM JURÍDICA JUSTA E A TRANSFORMAÇÃO SOCIAL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pt-BR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pt-BR" b="1" dirty="0" smtClean="0">
                <a:sym typeface="Wingdings" panose="05000000000000000000" pitchFamily="2" charset="2"/>
              </a:rPr>
              <a:t>ATUAÇÃO PRIORITARIAMENTE EXTRAJUDICIAL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pt-BR" dirty="0" smtClean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pt-BR" b="1" dirty="0" smtClean="0">
                <a:sym typeface="Wingdings" panose="05000000000000000000" pitchFamily="2" charset="2"/>
              </a:rPr>
              <a:t>ASSISTÊNCIA JURÍDICA INTEGRAL E GRATUITA A TODAS AS PESSOAS EM SITUAÇÃO DE VULNERABILIDADE</a:t>
            </a:r>
            <a:r>
              <a:rPr lang="pt-BR" dirty="0" smtClean="0">
                <a:sym typeface="Wingdings" panose="05000000000000000000" pitchFamily="2" charset="2"/>
              </a:rPr>
              <a:t>: econômica, técnica ou organizacional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pt-BR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pt-BR" b="1" dirty="0" smtClean="0">
                <a:sym typeface="Wingdings" panose="05000000000000000000" pitchFamily="2" charset="2"/>
              </a:rPr>
              <a:t>TEM DEFENSORIA NA MINHA CIDADE? </a:t>
            </a:r>
            <a:r>
              <a:rPr lang="pt-BR" dirty="0" smtClean="0">
                <a:sym typeface="Wingdings" panose="05000000000000000000" pitchFamily="2" charset="2"/>
              </a:rPr>
              <a:t>Estamos em 112 Comarcas (além das cooperações)</a:t>
            </a:r>
          </a:p>
          <a:p>
            <a:endParaRPr lang="pt-BR" dirty="0" smtClean="0">
              <a:sym typeface="Wingdings" panose="05000000000000000000" pitchFamily="2" charset="2"/>
            </a:endParaRPr>
          </a:p>
          <a:p>
            <a:pPr algn="ctr"/>
            <a:r>
              <a:rPr lang="pt-BR" sz="2400" dirty="0" smtClean="0">
                <a:sym typeface="Wingdings" panose="05000000000000000000" pitchFamily="2" charset="2"/>
              </a:rPr>
              <a:t>https://gerais.defensoria.mg.def.br/sistemas/dpmg/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pt-BR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pt-BR" b="1" dirty="0" smtClean="0">
                <a:sym typeface="Wingdings" panose="05000000000000000000" pitchFamily="2" charset="2"/>
              </a:rPr>
              <a:t>REDES SOCIAIS</a:t>
            </a:r>
            <a:r>
              <a:rPr lang="pt-BR" dirty="0" smtClean="0">
                <a:sym typeface="Wingdings" panose="05000000000000000000" pitchFamily="2" charset="2"/>
              </a:rPr>
              <a:t>:</a:t>
            </a:r>
          </a:p>
          <a:p>
            <a:pPr lvl="2"/>
            <a:r>
              <a:rPr lang="pt-BR" dirty="0" smtClean="0">
                <a:sym typeface="Wingdings" panose="05000000000000000000" pitchFamily="2" charset="2"/>
                <a:hlinkClick r:id="rId3"/>
              </a:rPr>
              <a:t>https://www.facebook.com/defensoriamineira</a:t>
            </a:r>
            <a:endParaRPr lang="pt-BR" dirty="0" smtClean="0">
              <a:sym typeface="Wingdings" panose="05000000000000000000" pitchFamily="2" charset="2"/>
            </a:endParaRPr>
          </a:p>
          <a:p>
            <a:pPr lvl="2"/>
            <a:endParaRPr lang="pt-BR" dirty="0" smtClean="0">
              <a:sym typeface="Wingdings" panose="05000000000000000000" pitchFamily="2" charset="2"/>
            </a:endParaRPr>
          </a:p>
          <a:p>
            <a:pPr lvl="2"/>
            <a:r>
              <a:rPr lang="pt-BR" dirty="0" smtClean="0">
                <a:sym typeface="Wingdings" panose="05000000000000000000" pitchFamily="2" charset="2"/>
              </a:rPr>
              <a:t>https://www.instagram.com/defensoriamineira/</a:t>
            </a:r>
          </a:p>
          <a:p>
            <a:r>
              <a:rPr lang="pt-BR" dirty="0" smtClean="0"/>
              <a:t>	</a:t>
            </a:r>
          </a:p>
          <a:p>
            <a:r>
              <a:rPr lang="pt-BR" dirty="0" smtClean="0">
                <a:hlinkClick r:id="rId4"/>
              </a:rPr>
              <a:t>	https://twitter.com/defensoriamg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	https://www.youtube.com/c/defensoriamineira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07856" y="4843703"/>
            <a:ext cx="381000" cy="400050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07856" y="5367955"/>
            <a:ext cx="400050" cy="390525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84043" y="5882682"/>
            <a:ext cx="428625" cy="438150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98331" y="6438900"/>
            <a:ext cx="4191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8581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CustomShape 1"/>
          <p:cNvSpPr/>
          <p:nvPr/>
        </p:nvSpPr>
        <p:spPr>
          <a:xfrm>
            <a:off x="0" y="0"/>
            <a:ext cx="11805840" cy="7612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2600" b="1" strike="noStrike" spc="-1">
                <a:solidFill>
                  <a:srgbClr val="000000"/>
                </a:solidFill>
                <a:latin typeface="Arial"/>
                <a:ea typeface="DejaVu Sans"/>
              </a:rPr>
              <a:t>LIVROS</a:t>
            </a:r>
            <a:r>
              <a:rPr lang="pt-BR" sz="2600" b="0" strike="noStrike" spc="-1">
                <a:solidFill>
                  <a:srgbClr val="000000"/>
                </a:solidFill>
                <a:latin typeface="Arial"/>
                <a:ea typeface="DejaVu Sans"/>
              </a:rPr>
              <a:t>:</a:t>
            </a:r>
            <a:endParaRPr lang="pt-BR" sz="2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2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600" b="1" strike="noStrike" spc="-1">
                <a:solidFill>
                  <a:srgbClr val="000000"/>
                </a:solidFill>
                <a:latin typeface="Arial"/>
                <a:ea typeface="DejaVu Sans"/>
              </a:rPr>
              <a:t>SISTEMA DE GARANTIA DE DIREITOS DE CRIANÇAS E ADOLESCENTES: </a:t>
            </a:r>
            <a:r>
              <a:rPr lang="pt-BR" sz="2600" b="0" strike="noStrike" spc="-1">
                <a:solidFill>
                  <a:srgbClr val="000000"/>
                </a:solidFill>
                <a:latin typeface="Arial"/>
                <a:ea typeface="DejaVu Sans"/>
              </a:rPr>
              <a:t>técnicas de governança como instrumento de acesso à justiça pela via dos direitos (Ed. D´Plácido)</a:t>
            </a:r>
            <a:endParaRPr lang="pt-BR" sz="2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600" b="0" strike="noStrike" spc="-1">
                <a:solidFill>
                  <a:srgbClr val="000000"/>
                </a:solidFill>
                <a:latin typeface="Arial"/>
                <a:ea typeface="DejaVu Sans"/>
              </a:rPr>
              <a:t>A venda após este painel e pelo site </a:t>
            </a:r>
            <a:r>
              <a:rPr lang="pt-BR" sz="2600" b="0" u="sng" strike="noStrike" spc="-1">
                <a:solidFill>
                  <a:srgbClr val="99CA3C"/>
                </a:solidFill>
                <a:uFillTx/>
                <a:latin typeface="Arial"/>
                <a:ea typeface="DejaVu Sans"/>
                <a:hlinkClick r:id="rId2"/>
              </a:rPr>
              <a:t>https://www.editoradplacido.com.br</a:t>
            </a:r>
            <a:endParaRPr lang="pt-BR" sz="2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2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600" b="1" strike="noStrike" spc="-1">
                <a:solidFill>
                  <a:srgbClr val="000000"/>
                </a:solidFill>
                <a:latin typeface="Arial"/>
                <a:ea typeface="DejaVu Sans"/>
              </a:rPr>
              <a:t>REFLEXÕES ACERCA DO ACESSO À JUSTIÇA PELA VIA DOS DIREITOS</a:t>
            </a:r>
            <a:r>
              <a:rPr lang="pt-BR" sz="2600" b="0" strike="noStrike" spc="-1">
                <a:solidFill>
                  <a:srgbClr val="000000"/>
                </a:solidFill>
                <a:latin typeface="Arial"/>
                <a:ea typeface="DejaVu Sans"/>
              </a:rPr>
              <a:t> (Ed. D´Plácido)</a:t>
            </a:r>
            <a:endParaRPr lang="pt-BR" sz="2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600" b="1" strike="noStrike" spc="-1">
                <a:solidFill>
                  <a:srgbClr val="000000"/>
                </a:solidFill>
                <a:latin typeface="Arial"/>
                <a:ea typeface="DejaVu Sans"/>
              </a:rPr>
              <a:t>ARTIGO:</a:t>
            </a:r>
            <a:r>
              <a:rPr lang="pt-BR" sz="2600" b="0" strike="noStrike" spc="-1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pt-BR" sz="2600" b="0" u="sng" strike="noStrike" spc="-1">
                <a:solidFill>
                  <a:srgbClr val="000000"/>
                </a:solidFill>
                <a:uFillTx/>
                <a:latin typeface="Arial"/>
                <a:ea typeface="DejaVu Sans"/>
              </a:rPr>
              <a:t>Procedimentos para as Medidas de Proteção </a:t>
            </a:r>
            <a:r>
              <a:rPr lang="pt-BR" sz="2600" b="0" strike="noStrike" spc="-1">
                <a:solidFill>
                  <a:srgbClr val="000000"/>
                </a:solidFill>
                <a:latin typeface="Arial"/>
                <a:ea typeface="DejaVu Sans"/>
              </a:rPr>
              <a:t>de Crianças e Adolescentes: Instrumentos de Acesso à Ordem Jurídica Justa e à Proteção Integral</a:t>
            </a:r>
            <a:endParaRPr lang="pt-BR" sz="2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600" b="0" strike="noStrike" spc="-1">
                <a:solidFill>
                  <a:srgbClr val="000000"/>
                </a:solidFill>
                <a:latin typeface="Arial"/>
                <a:ea typeface="DejaVu Sans"/>
              </a:rPr>
              <a:t>A venda após este painel e pelo site </a:t>
            </a:r>
            <a:r>
              <a:rPr lang="pt-BR" sz="2600" b="0" u="sng" strike="noStrike" spc="-1">
                <a:solidFill>
                  <a:srgbClr val="99CA3C"/>
                </a:solidFill>
                <a:uFillTx/>
                <a:latin typeface="Arial"/>
                <a:ea typeface="DejaVu Sans"/>
                <a:hlinkClick r:id="rId2"/>
              </a:rPr>
              <a:t>https://www.editoradplacido.com.br</a:t>
            </a:r>
            <a:endParaRPr lang="pt-BR" sz="2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t/>
            </a:r>
            <a:br/>
            <a:r>
              <a:rPr lang="pt-BR" sz="2600" b="1" strike="noStrike" spc="-1">
                <a:solidFill>
                  <a:srgbClr val="000000"/>
                </a:solidFill>
                <a:latin typeface="Arial"/>
                <a:ea typeface="DejaVu Sans"/>
              </a:rPr>
              <a:t>DEFENSORIA PÚBLICA E A TUTELA DOS COLETIVAMENTE VULNERABILIZADOS (</a:t>
            </a:r>
            <a:r>
              <a:rPr lang="pt-BR" sz="2600" b="0" strike="noStrike" spc="-1">
                <a:solidFill>
                  <a:srgbClr val="000000"/>
                </a:solidFill>
                <a:latin typeface="Arial"/>
                <a:ea typeface="DejaVu Sans"/>
              </a:rPr>
              <a:t>ED. D´Plácido)</a:t>
            </a:r>
            <a:endParaRPr lang="pt-BR" sz="2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600" b="0" strike="noStrike" spc="-1">
                <a:solidFill>
                  <a:srgbClr val="000000"/>
                </a:solidFill>
                <a:latin typeface="Arial"/>
                <a:ea typeface="DejaVu Sans"/>
              </a:rPr>
              <a:t>Lançamento no Congresso Nacional: 12/11, após a palestra de abertura</a:t>
            </a:r>
            <a:endParaRPr lang="pt-BR" sz="2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2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t-BR" sz="2600" b="0" strike="noStrike" spc="-1">
              <a:latin typeface="Arial"/>
            </a:endParaRPr>
          </a:p>
        </p:txBody>
      </p:sp>
      <p:pic>
        <p:nvPicPr>
          <p:cNvPr id="3" name="Imagem 2"/>
          <p:cNvPicPr/>
          <p:nvPr/>
        </p:nvPicPr>
        <p:blipFill>
          <a:blip r:embed="rId3"/>
          <a:stretch/>
        </p:blipFill>
        <p:spPr>
          <a:xfrm>
            <a:off x="10879200" y="5656320"/>
            <a:ext cx="1177200" cy="1028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CustomShape 1"/>
          <p:cNvSpPr/>
          <p:nvPr/>
        </p:nvSpPr>
        <p:spPr>
          <a:xfrm>
            <a:off x="967154" y="320400"/>
            <a:ext cx="8220808" cy="257226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3800" b="0" strike="noStrike" spc="-1" dirty="0" smtClean="0">
                <a:solidFill>
                  <a:srgbClr val="000000"/>
                </a:solidFill>
                <a:latin typeface="Trebuchet MS"/>
                <a:ea typeface="DejaVu Sans"/>
              </a:rPr>
              <a:t>AGRADECIMENTOS</a:t>
            </a:r>
            <a:endParaRPr lang="pt-BR" sz="3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3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600" spc="-1" dirty="0">
                <a:solidFill>
                  <a:srgbClr val="000000"/>
                </a:solidFill>
                <a:latin typeface="Wingdings"/>
                <a:ea typeface="DejaVu Sans"/>
              </a:rPr>
              <a:t>	</a:t>
            </a:r>
            <a:r>
              <a:rPr lang="pt-BR" sz="2600" b="0" strike="noStrike" spc="-1" dirty="0" smtClean="0">
                <a:solidFill>
                  <a:srgbClr val="000000"/>
                </a:solidFill>
                <a:latin typeface="Trebuchet MS"/>
                <a:ea typeface="DejaVu Sans"/>
              </a:rPr>
              <a:t> </a:t>
            </a:r>
            <a:r>
              <a:rPr lang="pt-BR" sz="2400" b="0" strike="noStrike" spc="-1" dirty="0" smtClean="0"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CEDEDICA: </a:t>
            </a:r>
            <a:r>
              <a:rPr lang="pt-BR" sz="2400" b="0" u="sng" strike="noStrike" spc="-1" dirty="0" smtClean="0">
                <a:uFillTx/>
                <a:latin typeface="Arial" panose="020B0604020202020204" pitchFamily="34" charset="0"/>
                <a:ea typeface="DejaVu Sans"/>
                <a:cs typeface="Arial" panose="020B0604020202020204" pitchFamily="34" charset="0"/>
                <a:hlinkClick r:id="rId2"/>
              </a:rPr>
              <a:t>cededica@defensoria.mg.def.br</a:t>
            </a:r>
            <a:endParaRPr lang="pt-BR" sz="24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>
              <a:lnSpc>
                <a:spcPct val="100000"/>
              </a:lnSpc>
            </a:pPr>
            <a:endParaRPr lang="pt-BR" sz="24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>
              <a:lnSpc>
                <a:spcPct val="100000"/>
              </a:lnSpc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		(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31) 3526-0500</a:t>
            </a:r>
            <a:endParaRPr lang="pt-BR" sz="2400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785" y="3103685"/>
            <a:ext cx="8858250" cy="33813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stomShape 2"/>
          <p:cNvSpPr/>
          <p:nvPr/>
        </p:nvSpPr>
        <p:spPr>
          <a:xfrm>
            <a:off x="741960" y="132480"/>
            <a:ext cx="10295280" cy="576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3200" b="1" strike="noStrike" spc="-1" dirty="0" smtClean="0">
                <a:solidFill>
                  <a:srgbClr val="346521"/>
                </a:solidFill>
                <a:latin typeface="Arial"/>
                <a:ea typeface="DejaVu Sans"/>
              </a:rPr>
              <a:t>1. SISTEMA DE JUSTIÇA</a:t>
            </a:r>
            <a:endParaRPr lang="pt-BR" sz="3200" b="0" strike="noStrike" spc="-1" dirty="0">
              <a:latin typeface="Arial"/>
            </a:endParaRPr>
          </a:p>
        </p:txBody>
      </p:sp>
      <p:sp>
        <p:nvSpPr>
          <p:cNvPr id="12" name="Line 3"/>
          <p:cNvSpPr/>
          <p:nvPr/>
        </p:nvSpPr>
        <p:spPr>
          <a:xfrm>
            <a:off x="793800" y="685800"/>
            <a:ext cx="10245240" cy="360"/>
          </a:xfrm>
          <a:prstGeom prst="line">
            <a:avLst/>
          </a:prstGeom>
          <a:ln w="38160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" name="CaixaDeTexto 6"/>
          <p:cNvSpPr txBox="1"/>
          <p:nvPr/>
        </p:nvSpPr>
        <p:spPr>
          <a:xfrm>
            <a:off x="644329" y="1262160"/>
            <a:ext cx="1117253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pt-BR" sz="2400" dirty="0" smtClean="0"/>
              <a:t>Poder Judiciário Estadual e Federal </a:t>
            </a:r>
          </a:p>
          <a:p>
            <a:r>
              <a:rPr lang="pt-BR" sz="2400" dirty="0" smtClean="0"/>
              <a:t>	</a:t>
            </a:r>
            <a:r>
              <a:rPr lang="pt-BR" dirty="0" smtClean="0"/>
              <a:t>Juízes, Desembargadores, Ministros</a:t>
            </a:r>
          </a:p>
          <a:p>
            <a:pPr marL="457200" indent="-457200">
              <a:buFont typeface="+mj-lt"/>
              <a:buAutoNum type="arabicPeriod"/>
            </a:pPr>
            <a:endParaRPr lang="pt-BR" sz="2400" dirty="0" smtClean="0"/>
          </a:p>
          <a:p>
            <a:r>
              <a:rPr lang="pt-BR" sz="2400" dirty="0" smtClean="0"/>
              <a:t>2. Ministério Público </a:t>
            </a:r>
            <a:r>
              <a:rPr lang="pt-BR" sz="2400" dirty="0" smtClean="0"/>
              <a:t>Estadual e Federal </a:t>
            </a:r>
          </a:p>
          <a:p>
            <a:r>
              <a:rPr lang="pt-BR" sz="2400" dirty="0" smtClean="0"/>
              <a:t>	</a:t>
            </a:r>
            <a:r>
              <a:rPr lang="pt-BR" dirty="0" smtClean="0"/>
              <a:t>Promotores, Procuradores de Justiça e Procuradores da República</a:t>
            </a:r>
          </a:p>
          <a:p>
            <a:pPr marL="457200" indent="-457200">
              <a:buFont typeface="+mj-lt"/>
              <a:buAutoNum type="arabicPeriod"/>
            </a:pPr>
            <a:endParaRPr lang="pt-BR" sz="2400" dirty="0" smtClean="0"/>
          </a:p>
          <a:p>
            <a:r>
              <a:rPr lang="pt-BR" sz="2400" dirty="0" smtClean="0"/>
              <a:t>3. Defensoria Pública </a:t>
            </a:r>
            <a:r>
              <a:rPr lang="pt-BR" sz="2400" dirty="0" smtClean="0"/>
              <a:t>Estadual e Federal </a:t>
            </a:r>
          </a:p>
          <a:p>
            <a:r>
              <a:rPr lang="pt-BR" sz="2400" dirty="0" smtClean="0"/>
              <a:t>	</a:t>
            </a:r>
            <a:r>
              <a:rPr lang="pt-BR" dirty="0" smtClean="0"/>
              <a:t>Defensores Públicos Estaduais e Defensores Públicos da União</a:t>
            </a:r>
          </a:p>
          <a:p>
            <a:pPr marL="457200" indent="-457200">
              <a:buFont typeface="+mj-lt"/>
              <a:buAutoNum type="arabicPeriod"/>
            </a:pPr>
            <a:endParaRPr lang="pt-BR" sz="2400" dirty="0" smtClean="0"/>
          </a:p>
          <a:p>
            <a:r>
              <a:rPr lang="pt-BR" sz="2400" dirty="0" smtClean="0"/>
              <a:t>4. Advocacia Pública Municipal, </a:t>
            </a:r>
            <a:r>
              <a:rPr lang="pt-BR" sz="2400" dirty="0" smtClean="0"/>
              <a:t>Estadual e Federal </a:t>
            </a:r>
          </a:p>
          <a:p>
            <a:r>
              <a:rPr lang="pt-BR" dirty="0" smtClean="0"/>
              <a:t>	Procuradores Municipais, Procuradores do Estado, Procuradores Federais e Advogados da União</a:t>
            </a:r>
          </a:p>
          <a:p>
            <a:pPr marL="457200" indent="-457200">
              <a:buFont typeface="+mj-lt"/>
              <a:buAutoNum type="arabicPeriod"/>
            </a:pPr>
            <a:endParaRPr lang="pt-BR" sz="2400" dirty="0" smtClean="0"/>
          </a:p>
          <a:p>
            <a:r>
              <a:rPr lang="pt-BR" sz="2400" dirty="0" smtClean="0"/>
              <a:t>5. Advocacia Privada</a:t>
            </a:r>
          </a:p>
          <a:p>
            <a:r>
              <a:rPr lang="pt-BR" dirty="0" smtClean="0"/>
              <a:t>	Advogados</a:t>
            </a:r>
            <a:endParaRPr lang="pt-BR" dirty="0"/>
          </a:p>
        </p:txBody>
      </p:sp>
      <p:pic>
        <p:nvPicPr>
          <p:cNvPr id="14" name="Imagem 2"/>
          <p:cNvPicPr/>
          <p:nvPr/>
        </p:nvPicPr>
        <p:blipFill>
          <a:blip r:embed="rId2"/>
          <a:stretch/>
        </p:blipFill>
        <p:spPr>
          <a:xfrm>
            <a:off x="10879200" y="5656320"/>
            <a:ext cx="1177200" cy="1028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9793" y="1839381"/>
            <a:ext cx="7049965" cy="5018619"/>
          </a:xfrm>
          <a:prstGeom prst="rect">
            <a:avLst/>
          </a:prstGeom>
        </p:spPr>
      </p:pic>
      <p:sp>
        <p:nvSpPr>
          <p:cNvPr id="4" name="Chave Esquerda 3"/>
          <p:cNvSpPr/>
          <p:nvPr/>
        </p:nvSpPr>
        <p:spPr>
          <a:xfrm rot="5400000">
            <a:off x="2395906" y="1042673"/>
            <a:ext cx="272562" cy="1116626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have Esquerda 7"/>
          <p:cNvSpPr/>
          <p:nvPr/>
        </p:nvSpPr>
        <p:spPr>
          <a:xfrm rot="5400000">
            <a:off x="5883240" y="-969581"/>
            <a:ext cx="296570" cy="5117126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1837594" y="881808"/>
            <a:ext cx="13891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DPE / MPE</a:t>
            </a:r>
          </a:p>
          <a:p>
            <a:r>
              <a:rPr lang="pt-BR" dirty="0" smtClean="0"/>
              <a:t>PGM / PGE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4413738" y="969251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DPU / MPU / PFN / PF / AGU</a:t>
            </a:r>
            <a:endParaRPr lang="pt-BR" dirty="0"/>
          </a:p>
        </p:txBody>
      </p:sp>
      <p:sp>
        <p:nvSpPr>
          <p:cNvPr id="11" name="CustomShape 2"/>
          <p:cNvSpPr/>
          <p:nvPr/>
        </p:nvSpPr>
        <p:spPr>
          <a:xfrm>
            <a:off x="741960" y="132480"/>
            <a:ext cx="10295280" cy="576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3200" b="1" strike="noStrike" spc="-1" dirty="0" smtClean="0">
                <a:solidFill>
                  <a:srgbClr val="346521"/>
                </a:solidFill>
                <a:latin typeface="Arial"/>
                <a:ea typeface="DejaVu Sans"/>
              </a:rPr>
              <a:t>1. SISTEMA DE JUSTIÇA</a:t>
            </a:r>
            <a:endParaRPr lang="pt-BR" sz="3200" b="0" strike="noStrike" spc="-1" dirty="0">
              <a:latin typeface="Arial"/>
            </a:endParaRPr>
          </a:p>
        </p:txBody>
      </p:sp>
      <p:sp>
        <p:nvSpPr>
          <p:cNvPr id="12" name="Line 3"/>
          <p:cNvSpPr/>
          <p:nvPr/>
        </p:nvSpPr>
        <p:spPr>
          <a:xfrm>
            <a:off x="793800" y="685800"/>
            <a:ext cx="10245240" cy="360"/>
          </a:xfrm>
          <a:prstGeom prst="line">
            <a:avLst/>
          </a:prstGeom>
          <a:ln w="38160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9" name="Imagem 2"/>
          <p:cNvPicPr/>
          <p:nvPr/>
        </p:nvPicPr>
        <p:blipFill>
          <a:blip r:embed="rId3"/>
          <a:stretch/>
        </p:blipFill>
        <p:spPr>
          <a:xfrm>
            <a:off x="10879200" y="5656320"/>
            <a:ext cx="1177200" cy="102888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92094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stomShape 2"/>
          <p:cNvSpPr/>
          <p:nvPr/>
        </p:nvSpPr>
        <p:spPr>
          <a:xfrm>
            <a:off x="741960" y="132480"/>
            <a:ext cx="8498755" cy="576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3200" b="1" strike="noStrike" spc="-1" dirty="0" smtClean="0">
                <a:solidFill>
                  <a:srgbClr val="346521"/>
                </a:solidFill>
                <a:latin typeface="Arial"/>
                <a:ea typeface="DejaVu Sans"/>
              </a:rPr>
              <a:t>2. ORIGEM DOS CONFLITOS</a:t>
            </a:r>
            <a:endParaRPr lang="pt-BR" sz="3200" b="0" strike="noStrike" spc="-1" dirty="0">
              <a:latin typeface="Arial"/>
            </a:endParaRPr>
          </a:p>
        </p:txBody>
      </p:sp>
      <p:sp>
        <p:nvSpPr>
          <p:cNvPr id="12" name="Line 3"/>
          <p:cNvSpPr/>
          <p:nvPr/>
        </p:nvSpPr>
        <p:spPr>
          <a:xfrm>
            <a:off x="793800" y="685800"/>
            <a:ext cx="8457447" cy="360"/>
          </a:xfrm>
          <a:prstGeom prst="line">
            <a:avLst/>
          </a:prstGeom>
          <a:ln w="38160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" name="CaixaDeTexto 6"/>
          <p:cNvSpPr txBox="1"/>
          <p:nvPr/>
        </p:nvSpPr>
        <p:spPr>
          <a:xfrm>
            <a:off x="1059929" y="1010880"/>
            <a:ext cx="850610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à"/>
            </a:pPr>
            <a:r>
              <a:rPr lang="pt-BR" sz="2400" b="1" dirty="0" smtClean="0">
                <a:sym typeface="Wingdings" panose="05000000000000000000" pitchFamily="2" charset="2"/>
              </a:rPr>
              <a:t>DIFERENTES LINGUAGENS</a:t>
            </a:r>
          </a:p>
          <a:p>
            <a:pPr algn="just"/>
            <a:endParaRPr lang="pt-BR" sz="2400" b="1" dirty="0" smtClean="0">
              <a:sym typeface="Wingdings" panose="05000000000000000000" pitchFamily="2" charset="2"/>
            </a:endParaRPr>
          </a:p>
          <a:p>
            <a:pPr marL="285750" indent="-285750" algn="just">
              <a:buFont typeface="Wingdings" panose="05000000000000000000" pitchFamily="2" charset="2"/>
              <a:buChar char="à"/>
            </a:pPr>
            <a:r>
              <a:rPr lang="pt-BR" sz="2400" b="1" dirty="0" smtClean="0">
                <a:sym typeface="Wingdings" panose="05000000000000000000" pitchFamily="2" charset="2"/>
              </a:rPr>
              <a:t>DIFERENTES PROCESSOS CONSTITUINTES DAS INSTITUIÇÕES</a:t>
            </a:r>
          </a:p>
          <a:p>
            <a:pPr algn="just"/>
            <a:endParaRPr lang="pt-BR" sz="2400" b="1" dirty="0" smtClean="0">
              <a:sym typeface="Wingdings" panose="05000000000000000000" pitchFamily="2" charset="2"/>
            </a:endParaRPr>
          </a:p>
          <a:p>
            <a:pPr marL="285750" indent="-285750" algn="just">
              <a:buFont typeface="Wingdings" panose="05000000000000000000" pitchFamily="2" charset="2"/>
              <a:buChar char="à"/>
            </a:pPr>
            <a:r>
              <a:rPr lang="pt-BR" sz="2400" b="1" dirty="0" smtClean="0"/>
              <a:t>DISTINTAS REALIDADES SOCIAIS E INSTITUCIONAIS</a:t>
            </a:r>
          </a:p>
          <a:p>
            <a:pPr algn="just"/>
            <a:endParaRPr lang="pt-BR" sz="2400" dirty="0" smtClean="0"/>
          </a:p>
          <a:p>
            <a:pPr marL="285750" indent="-285750" algn="just">
              <a:buFont typeface="Wingdings" panose="05000000000000000000" pitchFamily="2" charset="2"/>
              <a:buChar char="à"/>
            </a:pPr>
            <a:r>
              <a:rPr lang="pt-BR" sz="2400" b="1" dirty="0" smtClean="0"/>
              <a:t>DIREITOS SOCIAIS </a:t>
            </a:r>
            <a:r>
              <a:rPr lang="pt-BR" sz="2400" dirty="0" smtClean="0"/>
              <a:t>- políticas públicas inexistentes, insuficientes ou ineficazes exigem que as instituições do Sistema de Justiça </a:t>
            </a:r>
            <a:r>
              <a:rPr lang="pt-BR" sz="2400" dirty="0" err="1" smtClean="0"/>
              <a:t>judicializem</a:t>
            </a:r>
            <a:r>
              <a:rPr lang="pt-BR" sz="2400" dirty="0" smtClean="0"/>
              <a:t> a questão para assegurar a implementação destes direitos</a:t>
            </a:r>
          </a:p>
          <a:p>
            <a:pPr algn="just"/>
            <a:endParaRPr lang="pt-BR" sz="2400" dirty="0" smtClean="0">
              <a:sym typeface="Wingdings" panose="05000000000000000000" pitchFamily="2" charset="2"/>
            </a:endParaRPr>
          </a:p>
          <a:p>
            <a:pPr marL="285750" indent="-285750" algn="just">
              <a:buFont typeface="Wingdings" panose="05000000000000000000" pitchFamily="2" charset="2"/>
              <a:buChar char="à"/>
            </a:pPr>
            <a:r>
              <a:rPr lang="pt-BR" sz="2400" b="1" dirty="0" smtClean="0"/>
              <a:t>RELAÇÕES HIERARQUIZADAS</a:t>
            </a:r>
          </a:p>
          <a:p>
            <a:pPr algn="just"/>
            <a:endParaRPr lang="pt-BR" sz="2400" dirty="0" smtClean="0"/>
          </a:p>
          <a:p>
            <a:pPr marL="285750" indent="-285750" algn="just">
              <a:buFont typeface="Wingdings" panose="05000000000000000000" pitchFamily="2" charset="2"/>
              <a:buChar char="à"/>
            </a:pPr>
            <a:r>
              <a:rPr lang="pt-BR" sz="2400" b="1" dirty="0" smtClean="0"/>
              <a:t>PODER DE REQUISIÇÕES </a:t>
            </a:r>
          </a:p>
        </p:txBody>
      </p:sp>
      <p:pic>
        <p:nvPicPr>
          <p:cNvPr id="13" name="Imagem 2"/>
          <p:cNvPicPr/>
          <p:nvPr/>
        </p:nvPicPr>
        <p:blipFill>
          <a:blip r:embed="rId2"/>
          <a:stretch/>
        </p:blipFill>
        <p:spPr>
          <a:xfrm>
            <a:off x="10879200" y="5656320"/>
            <a:ext cx="1177200" cy="102888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69475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Imagem 1"/>
          <p:cNvPicPr/>
          <p:nvPr/>
        </p:nvPicPr>
        <p:blipFill>
          <a:blip r:embed="rId2"/>
          <a:stretch/>
        </p:blipFill>
        <p:spPr>
          <a:xfrm>
            <a:off x="0" y="-1"/>
            <a:ext cx="12191040" cy="6875585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3212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2"/>
          <p:cNvSpPr/>
          <p:nvPr/>
        </p:nvSpPr>
        <p:spPr>
          <a:xfrm>
            <a:off x="741960" y="132480"/>
            <a:ext cx="8868032" cy="576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3200" b="1" strike="noStrike" spc="-1" dirty="0" smtClean="0">
                <a:solidFill>
                  <a:srgbClr val="346521"/>
                </a:solidFill>
                <a:latin typeface="Arial"/>
                <a:ea typeface="DejaVu Sans"/>
              </a:rPr>
              <a:t>3. O </a:t>
            </a:r>
            <a:r>
              <a:rPr lang="pt-BR" sz="3200" b="1" spc="-1" dirty="0" smtClean="0">
                <a:solidFill>
                  <a:srgbClr val="346521"/>
                </a:solidFill>
                <a:latin typeface="Arial"/>
                <a:ea typeface="DejaVu Sans"/>
              </a:rPr>
              <a:t>CASO DO ACOLHIMENTO DE BEBÊS</a:t>
            </a:r>
            <a:endParaRPr lang="pt-BR" sz="3200" b="0" strike="noStrike" spc="-1" dirty="0">
              <a:latin typeface="Arial"/>
            </a:endParaRPr>
          </a:p>
        </p:txBody>
      </p:sp>
      <p:sp>
        <p:nvSpPr>
          <p:cNvPr id="5" name="Line 3"/>
          <p:cNvSpPr/>
          <p:nvPr/>
        </p:nvSpPr>
        <p:spPr>
          <a:xfrm>
            <a:off x="793800" y="685800"/>
            <a:ext cx="8457447" cy="360"/>
          </a:xfrm>
          <a:prstGeom prst="line">
            <a:avLst/>
          </a:prstGeom>
          <a:ln w="38160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" name="CaixaDeTexto 9"/>
          <p:cNvSpPr txBox="1"/>
          <p:nvPr/>
        </p:nvSpPr>
        <p:spPr>
          <a:xfrm>
            <a:off x="671621" y="958362"/>
            <a:ext cx="94219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Tx/>
              <a:buFontTx/>
              <a:buNone/>
            </a:pPr>
            <a:r>
              <a:rPr lang="pt-BR" altLang="pt-BR" sz="2200" dirty="0" smtClean="0">
                <a:latin typeface="+mj-lt"/>
              </a:rPr>
              <a:t>2017 	</a:t>
            </a:r>
            <a:r>
              <a:rPr lang="pt-BR" altLang="pt-BR" sz="2200" dirty="0" smtClean="0">
                <a:latin typeface="+mj-lt"/>
                <a:sym typeface="Wingdings" panose="05000000000000000000" pitchFamily="2" charset="2"/>
              </a:rPr>
              <a:t> </a:t>
            </a:r>
            <a:r>
              <a:rPr lang="pt-BR" altLang="pt-BR" sz="2200" dirty="0" smtClean="0">
                <a:latin typeface="+mj-lt"/>
              </a:rPr>
              <a:t> 	564 crianças e adolescentes acolhidos </a:t>
            </a:r>
          </a:p>
          <a:p>
            <a:pPr algn="just">
              <a:buClrTx/>
              <a:buFontTx/>
              <a:buNone/>
            </a:pPr>
            <a:r>
              <a:rPr lang="pt-BR" altLang="pt-BR" sz="2200" dirty="0">
                <a:latin typeface="+mj-lt"/>
              </a:rPr>
              <a:t>	</a:t>
            </a:r>
            <a:r>
              <a:rPr lang="pt-BR" altLang="pt-BR" sz="2200" dirty="0" smtClean="0">
                <a:latin typeface="+mj-lt"/>
              </a:rPr>
              <a:t>	</a:t>
            </a:r>
            <a:r>
              <a:rPr lang="pt-BR" altLang="pt-BR" sz="2200" dirty="0" smtClean="0">
                <a:latin typeface="+mj-lt"/>
              </a:rPr>
              <a:t>65 bebes acolhidos diretamente das maternidades</a:t>
            </a:r>
          </a:p>
          <a:p>
            <a:pPr algn="just">
              <a:buClrTx/>
              <a:buFontTx/>
              <a:buNone/>
            </a:pPr>
            <a:r>
              <a:rPr lang="pt-BR" altLang="pt-BR" sz="1600" dirty="0" smtClean="0"/>
              <a:t>		(Relatório do Cadastro Nacional de Crianças Acolhidas do CNJ 17/05/2017)</a:t>
            </a:r>
            <a:endParaRPr lang="pt-BR" dirty="0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8439" y="3652471"/>
            <a:ext cx="8457447" cy="3205530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8438" y="2066192"/>
            <a:ext cx="8457447" cy="1397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323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819881" y="900112"/>
            <a:ext cx="8429625" cy="5849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buClrTx/>
              <a:buFontTx/>
              <a:buNone/>
            </a:pPr>
            <a:endParaRPr lang="pt-BR" altLang="pt-BR" sz="2200" b="1" u="sng" dirty="0">
              <a:ea typeface="Microsoft YaHei" panose="020B0503020204020204" pitchFamily="34" charset="-122"/>
            </a:endParaRPr>
          </a:p>
          <a:p>
            <a:pPr algn="just">
              <a:buClrTx/>
              <a:buFontTx/>
              <a:buNone/>
            </a:pPr>
            <a:r>
              <a:rPr lang="pt-BR" altLang="pt-BR" sz="2200" b="1" u="sng" dirty="0">
                <a:ea typeface="Microsoft YaHei" panose="020B0503020204020204" pitchFamily="34" charset="-122"/>
              </a:rPr>
              <a:t>Depoimento de Assistente Social </a:t>
            </a:r>
            <a:r>
              <a:rPr lang="pt-BR" altLang="pt-BR" sz="2200" b="1" u="sng" dirty="0" smtClean="0">
                <a:ea typeface="Microsoft YaHei" panose="020B0503020204020204" pitchFamily="34" charset="-122"/>
              </a:rPr>
              <a:t>da Maternidade</a:t>
            </a:r>
          </a:p>
          <a:p>
            <a:pPr algn="just">
              <a:buClrTx/>
              <a:buFontTx/>
              <a:buNone/>
            </a:pPr>
            <a:endParaRPr lang="pt-BR" altLang="pt-BR" sz="2200" b="1" u="sng" dirty="0">
              <a:ea typeface="Microsoft YaHei" panose="020B0503020204020204" pitchFamily="34" charset="-122"/>
            </a:endParaRPr>
          </a:p>
          <a:p>
            <a:pPr algn="just">
              <a:buClrTx/>
              <a:buFontTx/>
              <a:buNone/>
            </a:pPr>
            <a:endParaRPr lang="pt-BR" altLang="pt-BR" sz="2200" b="1" u="sng" dirty="0">
              <a:ea typeface="Microsoft YaHei" panose="020B0503020204020204" pitchFamily="34" charset="-122"/>
            </a:endParaRPr>
          </a:p>
          <a:p>
            <a:pPr algn="just">
              <a:buClrTx/>
              <a:buFontTx/>
              <a:buNone/>
            </a:pPr>
            <a:r>
              <a:rPr lang="pt-BR" altLang="pt-BR" sz="2200" i="1" dirty="0">
                <a:ea typeface="Microsoft YaHei" panose="020B0503020204020204" pitchFamily="34" charset="-122"/>
              </a:rPr>
              <a:t>“(..) na época do nascimento de G. a depoente atendeu a genitora na qualidade de assistente social da maternidade do hospital X, função que ocupa até a presente data; que em entrevista com a genitora, </a:t>
            </a:r>
            <a:r>
              <a:rPr lang="pt-BR" altLang="pt-BR" sz="2200" b="1" i="1" u="sng" dirty="0">
                <a:ea typeface="Microsoft YaHei" panose="020B0503020204020204" pitchFamily="34" charset="-122"/>
              </a:rPr>
              <a:t>esta confirmou o uso de crack até o 5º mês de gestação</a:t>
            </a:r>
            <a:r>
              <a:rPr lang="pt-BR" altLang="pt-BR" sz="2200" i="1" dirty="0">
                <a:ea typeface="Microsoft YaHei" panose="020B0503020204020204" pitchFamily="34" charset="-122"/>
              </a:rPr>
              <a:t>; (...) que a genitora afirmava ter vínculo afetivo com a criança; que a criança nasceu prematura e sem nenhuma outra doença; que a criança ficou internada; que a alta médica foi no dia 07 de julho mas a alta se deu no dia 14; que o hospital estava esperando decisão do juízo da infância e da juventude; que a criança ficou aguardando em berçário; que não sabe responder se havia vagas sobrando ou não; que nenhum familiar procurou pela criança; </a:t>
            </a:r>
            <a:r>
              <a:rPr lang="pt-BR" altLang="pt-BR" sz="2200" b="1" i="1" u="sng" dirty="0">
                <a:ea typeface="Microsoft YaHei" panose="020B0503020204020204" pitchFamily="34" charset="-122"/>
              </a:rPr>
              <a:t>que a genitora aparentemente não estava sob efeito de drogas quando foi entrevistada</a:t>
            </a:r>
            <a:r>
              <a:rPr lang="pt-BR" altLang="pt-BR" sz="2200" i="1" dirty="0">
                <a:ea typeface="Microsoft YaHei" panose="020B0503020204020204" pitchFamily="34" charset="-122"/>
              </a:rPr>
              <a:t>; (..)”</a:t>
            </a:r>
          </a:p>
        </p:txBody>
      </p:sp>
      <p:sp>
        <p:nvSpPr>
          <p:cNvPr id="5" name="CustomShape 2"/>
          <p:cNvSpPr/>
          <p:nvPr/>
        </p:nvSpPr>
        <p:spPr>
          <a:xfrm>
            <a:off x="741960" y="132480"/>
            <a:ext cx="8868032" cy="576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3200" b="1" strike="noStrike" spc="-1" dirty="0" smtClean="0">
                <a:solidFill>
                  <a:srgbClr val="346521"/>
                </a:solidFill>
                <a:latin typeface="Arial"/>
                <a:ea typeface="DejaVu Sans"/>
              </a:rPr>
              <a:t>3. O </a:t>
            </a:r>
            <a:r>
              <a:rPr lang="pt-BR" sz="3200" b="1" spc="-1" dirty="0" smtClean="0">
                <a:solidFill>
                  <a:srgbClr val="346521"/>
                </a:solidFill>
                <a:latin typeface="Arial"/>
                <a:ea typeface="DejaVu Sans"/>
              </a:rPr>
              <a:t>CASO DO ACOLHIMENTO DE BEBÊS</a:t>
            </a:r>
            <a:endParaRPr lang="pt-BR" sz="3200" b="0" strike="noStrike" spc="-1" dirty="0">
              <a:latin typeface="Arial"/>
            </a:endParaRPr>
          </a:p>
        </p:txBody>
      </p:sp>
      <p:sp>
        <p:nvSpPr>
          <p:cNvPr id="6" name="Line 3"/>
          <p:cNvSpPr/>
          <p:nvPr/>
        </p:nvSpPr>
        <p:spPr>
          <a:xfrm>
            <a:off x="793800" y="685800"/>
            <a:ext cx="8457447" cy="360"/>
          </a:xfrm>
          <a:prstGeom prst="line">
            <a:avLst/>
          </a:prstGeom>
          <a:ln w="38160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644145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stomShape 2"/>
          <p:cNvSpPr/>
          <p:nvPr/>
        </p:nvSpPr>
        <p:spPr>
          <a:xfrm>
            <a:off x="752492" y="118828"/>
            <a:ext cx="8498755" cy="576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3200" b="1" strike="noStrike" spc="-1" dirty="0" smtClean="0">
                <a:solidFill>
                  <a:srgbClr val="346521"/>
                </a:solidFill>
                <a:latin typeface="Arial"/>
                <a:ea typeface="DejaVu Sans"/>
              </a:rPr>
              <a:t>4. </a:t>
            </a:r>
            <a:r>
              <a:rPr lang="pt-BR" sz="3200" b="1" spc="-1" dirty="0" smtClean="0">
                <a:solidFill>
                  <a:srgbClr val="346521"/>
                </a:solidFill>
                <a:latin typeface="Arial"/>
                <a:ea typeface="DejaVu Sans"/>
              </a:rPr>
              <a:t>POSSÍVEIS SOLUÇÕES</a:t>
            </a:r>
            <a:endParaRPr lang="pt-BR" sz="3200" b="0" strike="noStrike" spc="-1" dirty="0">
              <a:latin typeface="Arial"/>
            </a:endParaRPr>
          </a:p>
        </p:txBody>
      </p:sp>
      <p:sp>
        <p:nvSpPr>
          <p:cNvPr id="6" name="Line 3"/>
          <p:cNvSpPr/>
          <p:nvPr/>
        </p:nvSpPr>
        <p:spPr>
          <a:xfrm>
            <a:off x="793800" y="685800"/>
            <a:ext cx="8457447" cy="360"/>
          </a:xfrm>
          <a:prstGeom prst="line">
            <a:avLst/>
          </a:prstGeom>
          <a:ln w="38160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" name="CaixaDeTexto 6"/>
          <p:cNvSpPr txBox="1"/>
          <p:nvPr/>
        </p:nvSpPr>
        <p:spPr>
          <a:xfrm>
            <a:off x="870437" y="1485900"/>
            <a:ext cx="866042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pt-BR" sz="2400" b="1" dirty="0" smtClean="0"/>
              <a:t>CRIAÇÃO DE ESPAÇOS DE DIÁLOGO INSTITUCIONALIZADOS HORIZONTAIS </a:t>
            </a:r>
          </a:p>
          <a:p>
            <a:pPr algn="just"/>
            <a:r>
              <a:rPr lang="pt-BR" sz="2400" dirty="0" smtClean="0"/>
              <a:t>(Fórum de Direitos / CIAPS / Mesa de Diálogos PBH)</a:t>
            </a:r>
          </a:p>
          <a:p>
            <a:pPr marL="342900" indent="-342900" algn="just">
              <a:buAutoNum type="arabicPeriod"/>
            </a:pPr>
            <a:endParaRPr lang="pt-BR" sz="2400" dirty="0" smtClean="0"/>
          </a:p>
          <a:p>
            <a:pPr algn="just"/>
            <a:r>
              <a:rPr lang="pt-BR" sz="2400" b="1" dirty="0" smtClean="0"/>
              <a:t>2. PROMOÇÃO DE EVENTOS DE INTEGRAÇÃO</a:t>
            </a:r>
          </a:p>
          <a:p>
            <a:pPr marL="342900" indent="-342900" algn="just">
              <a:buAutoNum type="arabicPeriod"/>
            </a:pPr>
            <a:endParaRPr lang="pt-BR" sz="2400" dirty="0" smtClean="0"/>
          </a:p>
          <a:p>
            <a:pPr algn="just"/>
            <a:r>
              <a:rPr lang="pt-BR" sz="2400" b="1" dirty="0" smtClean="0"/>
              <a:t>3. CAPACITAÇÃO CONTINUADA</a:t>
            </a:r>
          </a:p>
          <a:p>
            <a:pPr algn="just"/>
            <a:endParaRPr lang="pt-BR" sz="2400" b="1" dirty="0"/>
          </a:p>
          <a:p>
            <a:pPr algn="just"/>
            <a:r>
              <a:rPr lang="pt-BR" sz="2400" b="1" dirty="0" smtClean="0"/>
              <a:t>4. FUNDAMENTAÇÃO JURÍDICA ADEQUADA ÀS NEGATIVAS DAS REQUISIÇÕES</a:t>
            </a:r>
          </a:p>
          <a:p>
            <a:pPr marL="342900" indent="-342900" algn="just">
              <a:buAutoNum type="arabicPeriod"/>
            </a:pPr>
            <a:endParaRPr lang="pt-BR" sz="2400" dirty="0" smtClean="0"/>
          </a:p>
          <a:p>
            <a:pPr algn="just"/>
            <a:r>
              <a:rPr lang="pt-BR" sz="2400" b="1" dirty="0" smtClean="0"/>
              <a:t>5. COMUNICAÇÃO OFICIAL EFICIENTE E RESPONSÁVEL</a:t>
            </a:r>
            <a:endParaRPr lang="pt-BR" sz="2400" b="1" dirty="0"/>
          </a:p>
        </p:txBody>
      </p:sp>
      <p:pic>
        <p:nvPicPr>
          <p:cNvPr id="8" name="Imagem 2"/>
          <p:cNvPicPr/>
          <p:nvPr/>
        </p:nvPicPr>
        <p:blipFill>
          <a:blip r:embed="rId2"/>
          <a:stretch/>
        </p:blipFill>
        <p:spPr>
          <a:xfrm>
            <a:off x="10879200" y="5656320"/>
            <a:ext cx="1177200" cy="102888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28463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691660" y="538774"/>
            <a:ext cx="8777655" cy="447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buClrTx/>
              <a:buFontTx/>
              <a:buNone/>
            </a:pPr>
            <a:endParaRPr lang="pt-BR" altLang="pt-BR" sz="2400" b="1" dirty="0"/>
          </a:p>
          <a:p>
            <a:pPr algn="just">
              <a:buClrTx/>
              <a:buFontTx/>
              <a:buNone/>
            </a:pPr>
            <a:r>
              <a:rPr lang="pt-BR" altLang="pt-BR" sz="2400" b="1" dirty="0" smtClean="0"/>
              <a:t>4.5.1 EVITAR DISCURSOS QUE ADOTAM UMA PATOLOGIZAÇÃO </a:t>
            </a:r>
            <a:r>
              <a:rPr lang="pt-BR" altLang="pt-BR" sz="2400" b="1" dirty="0"/>
              <a:t>DE FORMAS DE CUIDADOS DE FAMÍLIAS </a:t>
            </a:r>
            <a:r>
              <a:rPr lang="pt-BR" altLang="pt-BR" sz="2400" b="1" dirty="0" smtClean="0"/>
              <a:t>POBRES</a:t>
            </a:r>
            <a:endParaRPr lang="pt-BR" altLang="pt-BR" sz="2400" b="1" dirty="0"/>
          </a:p>
          <a:p>
            <a:pPr algn="just">
              <a:buClrTx/>
              <a:buFontTx/>
              <a:buNone/>
            </a:pPr>
            <a:endParaRPr lang="pt-BR" altLang="pt-BR" sz="2400" b="1" dirty="0"/>
          </a:p>
          <a:p>
            <a:pPr indent="539750" algn="just">
              <a:buClrTx/>
              <a:buFontTx/>
              <a:buNone/>
            </a:pPr>
            <a:r>
              <a:rPr lang="pt-BR" altLang="pt-BR" sz="2400" dirty="0"/>
              <a:t>→  noções diferentes de higiene, alimentação e cuidados com a saúde e a liberdade das crianças para circular livremente pela comunidade.</a:t>
            </a:r>
          </a:p>
          <a:p>
            <a:pPr indent="539750" algn="just">
              <a:buClrTx/>
              <a:buFontTx/>
              <a:buNone/>
            </a:pPr>
            <a:endParaRPr lang="pt-BR" altLang="pt-BR" sz="2400" dirty="0"/>
          </a:p>
          <a:p>
            <a:pPr indent="539750">
              <a:buClrTx/>
              <a:buFontTx/>
              <a:buNone/>
            </a:pPr>
            <a:r>
              <a:rPr lang="pt-BR" altLang="pt-BR" sz="2400" dirty="0"/>
              <a:t>→ Valores </a:t>
            </a:r>
            <a:r>
              <a:rPr lang="pt-BR" altLang="pt-BR" sz="2400" dirty="0" err="1"/>
              <a:t>aprioristicos</a:t>
            </a:r>
            <a:r>
              <a:rPr lang="pt-BR" altLang="pt-BR" sz="2400" dirty="0"/>
              <a:t> / </a:t>
            </a:r>
            <a:r>
              <a:rPr lang="pt-BR" altLang="pt-BR" sz="2400" dirty="0" err="1"/>
              <a:t>pre-conceitos</a:t>
            </a:r>
            <a:r>
              <a:rPr lang="pt-BR" altLang="pt-BR" sz="2400" dirty="0"/>
              <a:t> com base da pessoa da genitora (o que ela é e  não o que ela efetivamente fez ou deixou de fazer nos cuidados com o filho)</a:t>
            </a:r>
          </a:p>
          <a:p>
            <a:pPr indent="539750">
              <a:buClrTx/>
              <a:buFontTx/>
              <a:buNone/>
            </a:pPr>
            <a:endParaRPr lang="pt-BR" altLang="pt-BR" sz="2400" dirty="0"/>
          </a:p>
          <a:p>
            <a:pPr indent="539750" algn="just">
              <a:buClrTx/>
              <a:buFontTx/>
              <a:buNone/>
            </a:pPr>
            <a:r>
              <a:rPr lang="pt-BR" altLang="pt-BR" sz="2400" dirty="0"/>
              <a:t>→ A situação de vulnerabilidade social, por si só, não é capaz de autorizar o  acolhimento institucional, uma vez que a marginalização da pobreza foi expressamente proibida pelo artigo 23 do ECA/90. </a:t>
            </a:r>
          </a:p>
          <a:p>
            <a:pPr indent="539750" algn="just">
              <a:buClrTx/>
              <a:buFontTx/>
              <a:buNone/>
            </a:pPr>
            <a:endParaRPr lang="pt-BR" altLang="pt-BR" sz="2400" dirty="0"/>
          </a:p>
          <a:p>
            <a:pPr algn="just">
              <a:buClrTx/>
              <a:buFontTx/>
              <a:buNone/>
            </a:pPr>
            <a:r>
              <a:rPr lang="pt-BR" altLang="pt-BR" sz="2400" b="1" dirty="0"/>
              <a:t> </a:t>
            </a:r>
          </a:p>
        </p:txBody>
      </p:sp>
      <p:sp>
        <p:nvSpPr>
          <p:cNvPr id="5" name="CustomShape 2"/>
          <p:cNvSpPr/>
          <p:nvPr/>
        </p:nvSpPr>
        <p:spPr>
          <a:xfrm>
            <a:off x="741960" y="132480"/>
            <a:ext cx="8868032" cy="576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3200" b="1" strike="noStrike" spc="-1" dirty="0" smtClean="0">
                <a:solidFill>
                  <a:srgbClr val="346521"/>
                </a:solidFill>
                <a:latin typeface="Arial"/>
                <a:ea typeface="DejaVu Sans"/>
              </a:rPr>
              <a:t>4. </a:t>
            </a:r>
            <a:r>
              <a:rPr lang="pt-BR" sz="3200" b="1" spc="-1" dirty="0" smtClean="0">
                <a:solidFill>
                  <a:srgbClr val="346521"/>
                </a:solidFill>
                <a:latin typeface="Arial"/>
                <a:ea typeface="DejaVu Sans"/>
              </a:rPr>
              <a:t>SOLUÇÕES POSSÍVEIS</a:t>
            </a:r>
            <a:endParaRPr lang="pt-BR" sz="3200" b="0" strike="noStrike" spc="-1" dirty="0">
              <a:latin typeface="Arial"/>
            </a:endParaRPr>
          </a:p>
        </p:txBody>
      </p:sp>
      <p:sp>
        <p:nvSpPr>
          <p:cNvPr id="6" name="Line 3"/>
          <p:cNvSpPr/>
          <p:nvPr/>
        </p:nvSpPr>
        <p:spPr>
          <a:xfrm>
            <a:off x="793800" y="685800"/>
            <a:ext cx="8457447" cy="360"/>
          </a:xfrm>
          <a:prstGeom prst="line">
            <a:avLst/>
          </a:prstGeom>
          <a:ln w="38160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7" name="Imagem 2"/>
          <p:cNvPicPr/>
          <p:nvPr/>
        </p:nvPicPr>
        <p:blipFill>
          <a:blip r:embed="rId2"/>
          <a:stretch/>
        </p:blipFill>
        <p:spPr>
          <a:xfrm>
            <a:off x="10879200" y="5656320"/>
            <a:ext cx="1177200" cy="102888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42287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271</TotalTime>
  <Words>760</Words>
  <Application>Microsoft Office PowerPoint</Application>
  <PresentationFormat>Widescreen</PresentationFormat>
  <Paragraphs>111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13</vt:i4>
      </vt:variant>
    </vt:vector>
  </HeadingPairs>
  <TitlesOfParts>
    <vt:vector size="22" baseType="lpstr">
      <vt:lpstr>Microsoft YaHei</vt:lpstr>
      <vt:lpstr>Arial</vt:lpstr>
      <vt:lpstr>DejaVu Sans</vt:lpstr>
      <vt:lpstr>Symbol</vt:lpstr>
      <vt:lpstr>Trebuchet MS</vt:lpstr>
      <vt:lpstr>Wingdings</vt:lpstr>
      <vt:lpstr>Office Theme</vt:lpstr>
      <vt:lpstr>Office Theme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/>
  <dc:creator>Administrador</dc:creator>
  <dc:description/>
  <cp:lastModifiedBy>Spinfor</cp:lastModifiedBy>
  <cp:revision>21</cp:revision>
  <dcterms:created xsi:type="dcterms:W3CDTF">2020-11-30T13:43:41Z</dcterms:created>
  <dcterms:modified xsi:type="dcterms:W3CDTF">2022-08-17T20:44:25Z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5</vt:i4>
  </property>
</Properties>
</file>