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12188825"/>
  <p:notesSz cx="7099300" cy="10234600"/>
  <p:embeddedFontLst>
    <p:embeddedFont>
      <p:font typeface="Lato"/>
      <p:regular r:id="rId28"/>
      <p:bold r:id="rId29"/>
      <p:italic r:id="rId30"/>
      <p:boldItalic r:id="rId31"/>
    </p:embeddedFont>
    <p:embeddedFont>
      <p:font typeface="Fira Sans Extra Condensed Medium"/>
      <p:regular r:id="rId32"/>
      <p:bold r:id="rId33"/>
      <p:italic r:id="rId34"/>
      <p:boldItalic r:id="rId35"/>
    </p:embeddedFont>
    <p:embeddedFont>
      <p:font typeface="Arial Black"/>
      <p:regular r:id="rId36"/>
    </p:embeddedFont>
    <p:embeddedFont>
      <p:font typeface="Barlow Semi Condensed SemiBold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  <p15:guide id="3" orient="horz" pos="745">
          <p15:clr>
            <a:srgbClr val="9AA0A6"/>
          </p15:clr>
        </p15:guide>
        <p15:guide id="4" orient="horz" pos="841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41" roundtripDataSignature="AMtx7mgvC/mqIj+sESudybvOoimrsSKl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FC28E05-316E-4861-9A28-2956B951194B}">
  <a:tblStyle styleId="{7FC28E05-316E-4861-9A28-2956B951194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39"/>
        <p:guide pos="745" orient="horz"/>
        <p:guide pos="84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arlowSemiCondensedSemiBold-boldItalic.fntdata"/><Relationship Id="rId20" Type="http://schemas.openxmlformats.org/officeDocument/2006/relationships/slide" Target="slides/slide14.xml"/><Relationship Id="rId41" Type="http://customschemas.google.com/relationships/presentationmetadata" Target="meta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Lato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5.xml"/><Relationship Id="rId33" Type="http://schemas.openxmlformats.org/officeDocument/2006/relationships/font" Target="fonts/FiraSansExtraCondensedMedium-bold.fntdata"/><Relationship Id="rId10" Type="http://schemas.openxmlformats.org/officeDocument/2006/relationships/slide" Target="slides/slide4.xml"/><Relationship Id="rId32" Type="http://schemas.openxmlformats.org/officeDocument/2006/relationships/font" Target="fonts/FiraSansExtraCondensedMedium-regular.fntdata"/><Relationship Id="rId13" Type="http://schemas.openxmlformats.org/officeDocument/2006/relationships/slide" Target="slides/slide7.xml"/><Relationship Id="rId35" Type="http://schemas.openxmlformats.org/officeDocument/2006/relationships/font" Target="fonts/FiraSansExtraCondensedMedium-boldItalic.fntdata"/><Relationship Id="rId12" Type="http://schemas.openxmlformats.org/officeDocument/2006/relationships/slide" Target="slides/slide6.xml"/><Relationship Id="rId34" Type="http://schemas.openxmlformats.org/officeDocument/2006/relationships/font" Target="fonts/FiraSansExtraCondensedMedium-italic.fntdata"/><Relationship Id="rId15" Type="http://schemas.openxmlformats.org/officeDocument/2006/relationships/slide" Target="slides/slide9.xml"/><Relationship Id="rId37" Type="http://schemas.openxmlformats.org/officeDocument/2006/relationships/font" Target="fonts/BarlowSemiCondensedSemiBold-regular.fntdata"/><Relationship Id="rId14" Type="http://schemas.openxmlformats.org/officeDocument/2006/relationships/slide" Target="slides/slide8.xml"/><Relationship Id="rId36" Type="http://schemas.openxmlformats.org/officeDocument/2006/relationships/font" Target="fonts/ArialBlack-regular.fntdata"/><Relationship Id="rId17" Type="http://schemas.openxmlformats.org/officeDocument/2006/relationships/slide" Target="slides/slide11.xml"/><Relationship Id="rId39" Type="http://schemas.openxmlformats.org/officeDocument/2006/relationships/font" Target="fonts/BarlowSemiCondensedSemiBold-italic.fntdata"/><Relationship Id="rId16" Type="http://schemas.openxmlformats.org/officeDocument/2006/relationships/slide" Target="slides/slide10.xml"/><Relationship Id="rId38" Type="http://schemas.openxmlformats.org/officeDocument/2006/relationships/font" Target="fonts/BarlowSemiCondensedSemiBold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1"/>
            <a:ext cx="3076363" cy="511730"/>
          </a:xfrm>
          <a:prstGeom prst="rect">
            <a:avLst/>
          </a:prstGeom>
          <a:noFill/>
          <a:ln>
            <a:noFill/>
          </a:ln>
        </p:spPr>
        <p:txBody>
          <a:bodyPr anchorCtr="0" anchor="t" bIns="47350" lIns="94725" spcFirstLastPara="1" rIns="94725" wrap="square" tIns="473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1294" y="1"/>
            <a:ext cx="3076363" cy="511730"/>
          </a:xfrm>
          <a:prstGeom prst="rect">
            <a:avLst/>
          </a:prstGeom>
          <a:noFill/>
          <a:ln>
            <a:noFill/>
          </a:ln>
        </p:spPr>
        <p:txBody>
          <a:bodyPr anchorCtr="0" anchor="t" bIns="47350" lIns="94725" spcFirstLastPara="1" rIns="94725" wrap="square" tIns="4735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8113" y="766763"/>
            <a:ext cx="6823075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9930" y="4861441"/>
            <a:ext cx="5679440" cy="4605575"/>
          </a:xfrm>
          <a:prstGeom prst="rect">
            <a:avLst/>
          </a:prstGeom>
          <a:noFill/>
          <a:ln>
            <a:noFill/>
          </a:ln>
        </p:spPr>
        <p:txBody>
          <a:bodyPr anchorCtr="0" anchor="t" bIns="47350" lIns="94725" spcFirstLastPara="1" rIns="94725" wrap="square" tIns="473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721106"/>
            <a:ext cx="3076363" cy="511730"/>
          </a:xfrm>
          <a:prstGeom prst="rect">
            <a:avLst/>
          </a:prstGeom>
          <a:noFill/>
          <a:ln>
            <a:noFill/>
          </a:ln>
        </p:spPr>
        <p:txBody>
          <a:bodyPr anchorCtr="0" anchor="b" bIns="47350" lIns="94725" spcFirstLastPara="1" rIns="94725" wrap="square" tIns="473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1294" y="9721106"/>
            <a:ext cx="3076363" cy="511730"/>
          </a:xfrm>
          <a:prstGeom prst="rect">
            <a:avLst/>
          </a:prstGeom>
          <a:noFill/>
          <a:ln>
            <a:noFill/>
          </a:ln>
        </p:spPr>
        <p:txBody>
          <a:bodyPr anchorCtr="0" anchor="b" bIns="47350" lIns="94725" spcFirstLastPara="1" rIns="94725" wrap="square" tIns="473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85277c45df_0_150:notes"/>
          <p:cNvSpPr txBox="1"/>
          <p:nvPr>
            <p:ph idx="1" type="body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g185277c45df_0_150:notes"/>
          <p:cNvSpPr/>
          <p:nvPr>
            <p:ph idx="2" type="sldImg"/>
          </p:nvPr>
        </p:nvSpPr>
        <p:spPr>
          <a:xfrm>
            <a:off x="138113" y="766763"/>
            <a:ext cx="6823075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ad2a404837_0_24:notes"/>
          <p:cNvSpPr/>
          <p:nvPr>
            <p:ph idx="2" type="sldImg"/>
          </p:nvPr>
        </p:nvSpPr>
        <p:spPr>
          <a:xfrm>
            <a:off x="138113" y="766763"/>
            <a:ext cx="6823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ad2a404837_0_24:notes"/>
          <p:cNvSpPr txBox="1"/>
          <p:nvPr>
            <p:ph idx="1" type="body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1ad2a404837_0_24:notes"/>
          <p:cNvSpPr txBox="1"/>
          <p:nvPr>
            <p:ph idx="12" type="sldNum"/>
          </p:nvPr>
        </p:nvSpPr>
        <p:spPr>
          <a:xfrm>
            <a:off x="4021294" y="9721106"/>
            <a:ext cx="3076500" cy="511800"/>
          </a:xfrm>
          <a:prstGeom prst="rect">
            <a:avLst/>
          </a:prstGeom>
        </p:spPr>
        <p:txBody>
          <a:bodyPr anchorCtr="0" anchor="b" bIns="47350" lIns="94725" spcFirstLastPara="1" rIns="94725" wrap="square" tIns="473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ad2a404837_0_39:notes"/>
          <p:cNvSpPr/>
          <p:nvPr>
            <p:ph idx="2" type="sldImg"/>
          </p:nvPr>
        </p:nvSpPr>
        <p:spPr>
          <a:xfrm>
            <a:off x="138113" y="766763"/>
            <a:ext cx="6823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ad2a404837_0_39:notes"/>
          <p:cNvSpPr txBox="1"/>
          <p:nvPr>
            <p:ph idx="1" type="body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1ad2a404837_0_39:notes"/>
          <p:cNvSpPr txBox="1"/>
          <p:nvPr>
            <p:ph idx="12" type="sldNum"/>
          </p:nvPr>
        </p:nvSpPr>
        <p:spPr>
          <a:xfrm>
            <a:off x="4021294" y="9721106"/>
            <a:ext cx="3076500" cy="511800"/>
          </a:xfrm>
          <a:prstGeom prst="rect">
            <a:avLst/>
          </a:prstGeom>
        </p:spPr>
        <p:txBody>
          <a:bodyPr anchorCtr="0" anchor="b" bIns="47350" lIns="94725" spcFirstLastPara="1" rIns="94725" wrap="square" tIns="473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aa9a8c89a7_1_0:notes"/>
          <p:cNvSpPr/>
          <p:nvPr>
            <p:ph idx="2" type="sldImg"/>
          </p:nvPr>
        </p:nvSpPr>
        <p:spPr>
          <a:xfrm>
            <a:off x="138113" y="766763"/>
            <a:ext cx="6823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aa9a8c89a7_1_0:notes"/>
          <p:cNvSpPr txBox="1"/>
          <p:nvPr>
            <p:ph idx="1" type="body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1aa9a8c89a7_1_0:notes"/>
          <p:cNvSpPr txBox="1"/>
          <p:nvPr>
            <p:ph idx="12" type="sldNum"/>
          </p:nvPr>
        </p:nvSpPr>
        <p:spPr>
          <a:xfrm>
            <a:off x="4021294" y="9721106"/>
            <a:ext cx="3076500" cy="511800"/>
          </a:xfrm>
          <a:prstGeom prst="rect">
            <a:avLst/>
          </a:prstGeom>
        </p:spPr>
        <p:txBody>
          <a:bodyPr anchorCtr="0" anchor="b" bIns="47350" lIns="94725" spcFirstLastPara="1" rIns="94725" wrap="square" tIns="473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aa9a8c89a7_1_5:notes"/>
          <p:cNvSpPr/>
          <p:nvPr>
            <p:ph idx="2" type="sldImg"/>
          </p:nvPr>
        </p:nvSpPr>
        <p:spPr>
          <a:xfrm>
            <a:off x="138113" y="766763"/>
            <a:ext cx="6823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aa9a8c89a7_1_5:notes"/>
          <p:cNvSpPr txBox="1"/>
          <p:nvPr>
            <p:ph idx="1" type="body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1aa9a8c89a7_1_5:notes"/>
          <p:cNvSpPr txBox="1"/>
          <p:nvPr>
            <p:ph idx="12" type="sldNum"/>
          </p:nvPr>
        </p:nvSpPr>
        <p:spPr>
          <a:xfrm>
            <a:off x="4021294" y="9721106"/>
            <a:ext cx="3076500" cy="511800"/>
          </a:xfrm>
          <a:prstGeom prst="rect">
            <a:avLst/>
          </a:prstGeom>
        </p:spPr>
        <p:txBody>
          <a:bodyPr anchorCtr="0" anchor="b" bIns="47350" lIns="94725" spcFirstLastPara="1" rIns="94725" wrap="square" tIns="473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ad2a404837_0_5:notes"/>
          <p:cNvSpPr/>
          <p:nvPr>
            <p:ph idx="2" type="sldImg"/>
          </p:nvPr>
        </p:nvSpPr>
        <p:spPr>
          <a:xfrm>
            <a:off x="138113" y="766763"/>
            <a:ext cx="6823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ad2a404837_0_5:notes"/>
          <p:cNvSpPr txBox="1"/>
          <p:nvPr>
            <p:ph idx="1" type="body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1ad2a404837_0_5:notes"/>
          <p:cNvSpPr txBox="1"/>
          <p:nvPr>
            <p:ph idx="12" type="sldNum"/>
          </p:nvPr>
        </p:nvSpPr>
        <p:spPr>
          <a:xfrm>
            <a:off x="4021294" y="9721106"/>
            <a:ext cx="3076500" cy="511800"/>
          </a:xfrm>
          <a:prstGeom prst="rect">
            <a:avLst/>
          </a:prstGeom>
        </p:spPr>
        <p:txBody>
          <a:bodyPr anchorCtr="0" anchor="b" bIns="47350" lIns="94725" spcFirstLastPara="1" rIns="94725" wrap="square" tIns="473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ad2a404837_0_0:notes"/>
          <p:cNvSpPr/>
          <p:nvPr>
            <p:ph idx="2" type="sldImg"/>
          </p:nvPr>
        </p:nvSpPr>
        <p:spPr>
          <a:xfrm>
            <a:off x="138113" y="766763"/>
            <a:ext cx="6823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ad2a404837_0_0:notes"/>
          <p:cNvSpPr txBox="1"/>
          <p:nvPr>
            <p:ph idx="1" type="body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1ad2a404837_0_0:notes"/>
          <p:cNvSpPr txBox="1"/>
          <p:nvPr>
            <p:ph idx="12" type="sldNum"/>
          </p:nvPr>
        </p:nvSpPr>
        <p:spPr>
          <a:xfrm>
            <a:off x="4021294" y="9721106"/>
            <a:ext cx="3076500" cy="511800"/>
          </a:xfrm>
          <a:prstGeom prst="rect">
            <a:avLst/>
          </a:prstGeom>
        </p:spPr>
        <p:txBody>
          <a:bodyPr anchorCtr="0" anchor="b" bIns="47350" lIns="94725" spcFirstLastPara="1" rIns="94725" wrap="square" tIns="473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9795d20db4_0_9:notes"/>
          <p:cNvSpPr txBox="1"/>
          <p:nvPr>
            <p:ph idx="1" type="body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g19795d20db4_0_9:notes"/>
          <p:cNvSpPr/>
          <p:nvPr>
            <p:ph idx="2" type="sldImg"/>
          </p:nvPr>
        </p:nvSpPr>
        <p:spPr>
          <a:xfrm>
            <a:off x="138113" y="766763"/>
            <a:ext cx="6823075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9795d20db4_0_2:notes"/>
          <p:cNvSpPr txBox="1"/>
          <p:nvPr>
            <p:ph idx="1" type="body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g19795d20db4_0_2:notes"/>
          <p:cNvSpPr/>
          <p:nvPr>
            <p:ph idx="2" type="sldImg"/>
          </p:nvPr>
        </p:nvSpPr>
        <p:spPr>
          <a:xfrm>
            <a:off x="138113" y="766763"/>
            <a:ext cx="6823075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9e69b35e29_0_0:notes"/>
          <p:cNvSpPr txBox="1"/>
          <p:nvPr>
            <p:ph idx="1" type="body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g19e69b35e29_0_0:notes"/>
          <p:cNvSpPr/>
          <p:nvPr>
            <p:ph idx="2" type="sldImg"/>
          </p:nvPr>
        </p:nvSpPr>
        <p:spPr>
          <a:xfrm>
            <a:off x="138113" y="766763"/>
            <a:ext cx="6823075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9795d20db4_0_27:notes"/>
          <p:cNvSpPr txBox="1"/>
          <p:nvPr>
            <p:ph idx="1" type="body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g19795d20db4_0_27:notes"/>
          <p:cNvSpPr/>
          <p:nvPr>
            <p:ph idx="2" type="sldImg"/>
          </p:nvPr>
        </p:nvSpPr>
        <p:spPr>
          <a:xfrm>
            <a:off x="138113" y="766763"/>
            <a:ext cx="6823075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ad2a404837_0_58:notes"/>
          <p:cNvSpPr/>
          <p:nvPr>
            <p:ph idx="2" type="sldImg"/>
          </p:nvPr>
        </p:nvSpPr>
        <p:spPr>
          <a:xfrm>
            <a:off x="138113" y="766763"/>
            <a:ext cx="6823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ad2a404837_0_58:notes"/>
          <p:cNvSpPr txBox="1"/>
          <p:nvPr>
            <p:ph idx="1" type="body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1ad2a404837_0_58:notes"/>
          <p:cNvSpPr txBox="1"/>
          <p:nvPr>
            <p:ph idx="12" type="sldNum"/>
          </p:nvPr>
        </p:nvSpPr>
        <p:spPr>
          <a:xfrm>
            <a:off x="4021294" y="9721106"/>
            <a:ext cx="3076500" cy="511800"/>
          </a:xfrm>
          <a:prstGeom prst="rect">
            <a:avLst/>
          </a:prstGeom>
        </p:spPr>
        <p:txBody>
          <a:bodyPr anchorCtr="0" anchor="b" bIns="47350" lIns="94725" spcFirstLastPara="1" rIns="94725" wrap="square" tIns="473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9795d20db4_0_22:notes"/>
          <p:cNvSpPr txBox="1"/>
          <p:nvPr>
            <p:ph idx="1" type="body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g19795d20db4_0_22:notes"/>
          <p:cNvSpPr/>
          <p:nvPr>
            <p:ph idx="2" type="sldImg"/>
          </p:nvPr>
        </p:nvSpPr>
        <p:spPr>
          <a:xfrm>
            <a:off x="138113" y="766763"/>
            <a:ext cx="6823075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:notes"/>
          <p:cNvSpPr txBox="1"/>
          <p:nvPr>
            <p:ph idx="1" type="body"/>
          </p:nvPr>
        </p:nvSpPr>
        <p:spPr>
          <a:xfrm>
            <a:off x="709930" y="4861441"/>
            <a:ext cx="5679440" cy="4605575"/>
          </a:xfrm>
          <a:prstGeom prst="rect">
            <a:avLst/>
          </a:prstGeom>
          <a:noFill/>
          <a:ln>
            <a:noFill/>
          </a:ln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p12:notes"/>
          <p:cNvSpPr/>
          <p:nvPr>
            <p:ph idx="2" type="sldImg"/>
          </p:nvPr>
        </p:nvSpPr>
        <p:spPr>
          <a:xfrm>
            <a:off x="138113" y="766763"/>
            <a:ext cx="6823075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345ca69a0b_1_0:notes"/>
          <p:cNvSpPr txBox="1"/>
          <p:nvPr>
            <p:ph idx="1" type="body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g1345ca69a0b_1_0:notes"/>
          <p:cNvSpPr/>
          <p:nvPr>
            <p:ph idx="2" type="sldImg"/>
          </p:nvPr>
        </p:nvSpPr>
        <p:spPr>
          <a:xfrm>
            <a:off x="138113" y="766763"/>
            <a:ext cx="6823075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9795d20db4_0_17:notes"/>
          <p:cNvSpPr txBox="1"/>
          <p:nvPr>
            <p:ph idx="1" type="body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g19795d20db4_0_17:notes"/>
          <p:cNvSpPr/>
          <p:nvPr>
            <p:ph idx="2" type="sldImg"/>
          </p:nvPr>
        </p:nvSpPr>
        <p:spPr>
          <a:xfrm>
            <a:off x="138113" y="766763"/>
            <a:ext cx="6823075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/>
          <p:nvPr>
            <p:ph idx="1" type="body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p2:notes"/>
          <p:cNvSpPr/>
          <p:nvPr>
            <p:ph idx="2" type="sldImg"/>
          </p:nvPr>
        </p:nvSpPr>
        <p:spPr>
          <a:xfrm>
            <a:off x="138113" y="766763"/>
            <a:ext cx="6823075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ad2a404837_0_10:notes"/>
          <p:cNvSpPr/>
          <p:nvPr>
            <p:ph idx="2" type="sldImg"/>
          </p:nvPr>
        </p:nvSpPr>
        <p:spPr>
          <a:xfrm>
            <a:off x="138113" y="766763"/>
            <a:ext cx="6823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ad2a404837_0_10:notes"/>
          <p:cNvSpPr txBox="1"/>
          <p:nvPr>
            <p:ph idx="1" type="body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1ad2a404837_0_10:notes"/>
          <p:cNvSpPr txBox="1"/>
          <p:nvPr>
            <p:ph idx="12" type="sldNum"/>
          </p:nvPr>
        </p:nvSpPr>
        <p:spPr>
          <a:xfrm>
            <a:off x="4021294" y="9721106"/>
            <a:ext cx="3076500" cy="511800"/>
          </a:xfrm>
          <a:prstGeom prst="rect">
            <a:avLst/>
          </a:prstGeom>
        </p:spPr>
        <p:txBody>
          <a:bodyPr anchorCtr="0" anchor="b" bIns="47350" lIns="94725" spcFirstLastPara="1" rIns="94725" wrap="square" tIns="473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ad2a404837_0_31:notes"/>
          <p:cNvSpPr/>
          <p:nvPr>
            <p:ph idx="2" type="sldImg"/>
          </p:nvPr>
        </p:nvSpPr>
        <p:spPr>
          <a:xfrm>
            <a:off x="138113" y="766763"/>
            <a:ext cx="6823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ad2a404837_0_31:notes"/>
          <p:cNvSpPr txBox="1"/>
          <p:nvPr>
            <p:ph idx="1" type="body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1ad2a404837_0_31:notes"/>
          <p:cNvSpPr txBox="1"/>
          <p:nvPr>
            <p:ph idx="12" type="sldNum"/>
          </p:nvPr>
        </p:nvSpPr>
        <p:spPr>
          <a:xfrm>
            <a:off x="4021294" y="9721106"/>
            <a:ext cx="3076500" cy="511800"/>
          </a:xfrm>
          <a:prstGeom prst="rect">
            <a:avLst/>
          </a:prstGeom>
        </p:spPr>
        <p:txBody>
          <a:bodyPr anchorCtr="0" anchor="b" bIns="47350" lIns="94725" spcFirstLastPara="1" rIns="94725" wrap="square" tIns="473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ad2a404837_0_44:notes"/>
          <p:cNvSpPr/>
          <p:nvPr>
            <p:ph idx="2" type="sldImg"/>
          </p:nvPr>
        </p:nvSpPr>
        <p:spPr>
          <a:xfrm>
            <a:off x="138113" y="766763"/>
            <a:ext cx="6823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ad2a404837_0_44:notes"/>
          <p:cNvSpPr txBox="1"/>
          <p:nvPr>
            <p:ph idx="1" type="body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1ad2a404837_0_44:notes"/>
          <p:cNvSpPr txBox="1"/>
          <p:nvPr>
            <p:ph idx="12" type="sldNum"/>
          </p:nvPr>
        </p:nvSpPr>
        <p:spPr>
          <a:xfrm>
            <a:off x="4021294" y="9721106"/>
            <a:ext cx="3076500" cy="511800"/>
          </a:xfrm>
          <a:prstGeom prst="rect">
            <a:avLst/>
          </a:prstGeom>
        </p:spPr>
        <p:txBody>
          <a:bodyPr anchorCtr="0" anchor="b" bIns="47350" lIns="94725" spcFirstLastPara="1" rIns="94725" wrap="square" tIns="473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ad2a404837_0_52:notes"/>
          <p:cNvSpPr/>
          <p:nvPr>
            <p:ph idx="2" type="sldImg"/>
          </p:nvPr>
        </p:nvSpPr>
        <p:spPr>
          <a:xfrm>
            <a:off x="138113" y="766763"/>
            <a:ext cx="6823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ad2a404837_0_52:notes"/>
          <p:cNvSpPr txBox="1"/>
          <p:nvPr>
            <p:ph idx="1" type="body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1ad2a404837_0_52:notes"/>
          <p:cNvSpPr txBox="1"/>
          <p:nvPr>
            <p:ph idx="12" type="sldNum"/>
          </p:nvPr>
        </p:nvSpPr>
        <p:spPr>
          <a:xfrm>
            <a:off x="4021294" y="9721106"/>
            <a:ext cx="3076500" cy="511800"/>
          </a:xfrm>
          <a:prstGeom prst="rect">
            <a:avLst/>
          </a:prstGeom>
        </p:spPr>
        <p:txBody>
          <a:bodyPr anchorCtr="0" anchor="b" bIns="47350" lIns="94725" spcFirstLastPara="1" rIns="94725" wrap="square" tIns="473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title"/>
          </p:nvPr>
        </p:nvSpPr>
        <p:spPr>
          <a:xfrm>
            <a:off x="609441" y="152718"/>
            <a:ext cx="771958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0" type="dt"/>
          </p:nvPr>
        </p:nvSpPr>
        <p:spPr>
          <a:xfrm>
            <a:off x="609441" y="6172201"/>
            <a:ext cx="4570809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1" type="ftr"/>
          </p:nvPr>
        </p:nvSpPr>
        <p:spPr>
          <a:xfrm>
            <a:off x="609441" y="6492876"/>
            <a:ext cx="4570809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2" type="sldNum"/>
          </p:nvPr>
        </p:nvSpPr>
        <p:spPr>
          <a:xfrm rot="-5400000">
            <a:off x="11186038" y="5824707"/>
            <a:ext cx="1315721" cy="4867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showMasterSp="0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/>
          <p:nvPr/>
        </p:nvSpPr>
        <p:spPr>
          <a:xfrm>
            <a:off x="11998373" y="4846320"/>
            <a:ext cx="190452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2"/>
          <p:cNvSpPr/>
          <p:nvPr>
            <p:ph idx="2" type="pic"/>
          </p:nvPr>
        </p:nvSpPr>
        <p:spPr>
          <a:xfrm>
            <a:off x="-1" y="0"/>
            <a:ext cx="11998044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6" name="Google Shape;86;p22"/>
          <p:cNvSpPr txBox="1"/>
          <p:nvPr>
            <p:ph idx="1" type="body"/>
          </p:nvPr>
        </p:nvSpPr>
        <p:spPr>
          <a:xfrm>
            <a:off x="609441" y="5715000"/>
            <a:ext cx="1086836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7" name="Google Shape;87;p22"/>
          <p:cNvSpPr txBox="1"/>
          <p:nvPr>
            <p:ph idx="10" type="dt"/>
          </p:nvPr>
        </p:nvSpPr>
        <p:spPr>
          <a:xfrm>
            <a:off x="609441" y="6172201"/>
            <a:ext cx="4570809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1" type="ftr"/>
          </p:nvPr>
        </p:nvSpPr>
        <p:spPr>
          <a:xfrm>
            <a:off x="609441" y="6492876"/>
            <a:ext cx="4570809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2" type="sldNum"/>
          </p:nvPr>
        </p:nvSpPr>
        <p:spPr>
          <a:xfrm rot="-5400000">
            <a:off x="11186038" y="5824707"/>
            <a:ext cx="1315721" cy="4867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22"/>
          <p:cNvSpPr txBox="1"/>
          <p:nvPr>
            <p:ph type="title"/>
          </p:nvPr>
        </p:nvSpPr>
        <p:spPr>
          <a:xfrm>
            <a:off x="609441" y="4953000"/>
            <a:ext cx="1086836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2"/>
          <p:cNvSpPr/>
          <p:nvPr/>
        </p:nvSpPr>
        <p:spPr>
          <a:xfrm>
            <a:off x="11998373" y="0"/>
            <a:ext cx="190452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/>
          <p:nvPr>
            <p:ph type="title"/>
          </p:nvPr>
        </p:nvSpPr>
        <p:spPr>
          <a:xfrm>
            <a:off x="609441" y="152718"/>
            <a:ext cx="771958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" type="body"/>
          </p:nvPr>
        </p:nvSpPr>
        <p:spPr>
          <a:xfrm rot="5400000">
            <a:off x="3501337" y="-1139294"/>
            <a:ext cx="4373563" cy="101573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10" type="dt"/>
          </p:nvPr>
        </p:nvSpPr>
        <p:spPr>
          <a:xfrm>
            <a:off x="609441" y="6172201"/>
            <a:ext cx="4570809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1" type="ftr"/>
          </p:nvPr>
        </p:nvSpPr>
        <p:spPr>
          <a:xfrm>
            <a:off x="609441" y="6492876"/>
            <a:ext cx="4570809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 rot="-5400000">
            <a:off x="11186038" y="5824707"/>
            <a:ext cx="1315721" cy="4867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type="title"/>
          </p:nvPr>
        </p:nvSpPr>
        <p:spPr>
          <a:xfrm rot="5400000">
            <a:off x="7282379" y="1829159"/>
            <a:ext cx="5851525" cy="27424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4"/>
          <p:cNvSpPr txBox="1"/>
          <p:nvPr>
            <p:ph idx="1" type="body"/>
          </p:nvPr>
        </p:nvSpPr>
        <p:spPr>
          <a:xfrm rot="5400000">
            <a:off x="1695833" y="-811754"/>
            <a:ext cx="5851525" cy="8024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0" type="dt"/>
          </p:nvPr>
        </p:nvSpPr>
        <p:spPr>
          <a:xfrm>
            <a:off x="609441" y="6172201"/>
            <a:ext cx="4570809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11" type="ftr"/>
          </p:nvPr>
        </p:nvSpPr>
        <p:spPr>
          <a:xfrm>
            <a:off x="609441" y="6492876"/>
            <a:ext cx="4570809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4"/>
          <p:cNvSpPr txBox="1"/>
          <p:nvPr>
            <p:ph idx="12" type="sldNum"/>
          </p:nvPr>
        </p:nvSpPr>
        <p:spPr>
          <a:xfrm rot="-5400000">
            <a:off x="11186038" y="5824707"/>
            <a:ext cx="1315721" cy="4867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Only">
  <p:cSld name="2_Title 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25"/>
          <p:cNvGrpSpPr/>
          <p:nvPr/>
        </p:nvGrpSpPr>
        <p:grpSpPr>
          <a:xfrm>
            <a:off x="0" y="6794500"/>
            <a:ext cx="12192000" cy="63500"/>
            <a:chOff x="-723900" y="1040009"/>
            <a:chExt cx="5295900" cy="52191"/>
          </a:xfrm>
        </p:grpSpPr>
        <p:sp>
          <p:nvSpPr>
            <p:cNvPr id="106" name="Google Shape;106;p25"/>
            <p:cNvSpPr/>
            <p:nvPr/>
          </p:nvSpPr>
          <p:spPr>
            <a:xfrm>
              <a:off x="1041400" y="1040009"/>
              <a:ext cx="1765300" cy="521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5"/>
            <p:cNvSpPr/>
            <p:nvPr/>
          </p:nvSpPr>
          <p:spPr>
            <a:xfrm>
              <a:off x="2806700" y="1040009"/>
              <a:ext cx="1765300" cy="521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5"/>
            <p:cNvSpPr/>
            <p:nvPr/>
          </p:nvSpPr>
          <p:spPr>
            <a:xfrm>
              <a:off x="-723900" y="1040009"/>
              <a:ext cx="1765300" cy="521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25"/>
          <p:cNvSpPr/>
          <p:nvPr/>
        </p:nvSpPr>
        <p:spPr>
          <a:xfrm>
            <a:off x="11613495" y="6336583"/>
            <a:ext cx="350092" cy="28833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1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4036c3fd1_0_463"/>
          <p:cNvSpPr txBox="1"/>
          <p:nvPr>
            <p:ph type="title"/>
          </p:nvPr>
        </p:nvSpPr>
        <p:spPr>
          <a:xfrm>
            <a:off x="959817" y="2299367"/>
            <a:ext cx="5125500" cy="22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9pPr>
          </a:lstStyle>
          <a:p/>
        </p:txBody>
      </p:sp>
      <p:sp>
        <p:nvSpPr>
          <p:cNvPr id="112" name="Google Shape;112;ge4036c3fd1_0_463"/>
          <p:cNvSpPr txBox="1"/>
          <p:nvPr>
            <p:ph idx="1" type="subTitle"/>
          </p:nvPr>
        </p:nvSpPr>
        <p:spPr>
          <a:xfrm>
            <a:off x="959817" y="4482733"/>
            <a:ext cx="51255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9pPr>
          </a:lstStyle>
          <a:p/>
        </p:txBody>
      </p:sp>
      <p:sp>
        <p:nvSpPr>
          <p:cNvPr id="113" name="Google Shape;113;ge4036c3fd1_0_463"/>
          <p:cNvSpPr txBox="1"/>
          <p:nvPr>
            <p:ph idx="2" type="title"/>
          </p:nvPr>
        </p:nvSpPr>
        <p:spPr>
          <a:xfrm>
            <a:off x="959817" y="421267"/>
            <a:ext cx="2799900" cy="13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None/>
              <a:defRPr b="0" sz="8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/>
          <p:nvPr>
            <p:ph type="title"/>
          </p:nvPr>
        </p:nvSpPr>
        <p:spPr>
          <a:xfrm>
            <a:off x="609441" y="152718"/>
            <a:ext cx="771958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" type="body"/>
          </p:nvPr>
        </p:nvSpPr>
        <p:spPr>
          <a:xfrm>
            <a:off x="609441" y="1752601"/>
            <a:ext cx="10157354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0" type="dt"/>
          </p:nvPr>
        </p:nvSpPr>
        <p:spPr>
          <a:xfrm>
            <a:off x="609441" y="6172201"/>
            <a:ext cx="4570809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1" type="ftr"/>
          </p:nvPr>
        </p:nvSpPr>
        <p:spPr>
          <a:xfrm>
            <a:off x="609441" y="6492876"/>
            <a:ext cx="4570809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2" type="sldNum"/>
          </p:nvPr>
        </p:nvSpPr>
        <p:spPr>
          <a:xfrm rot="-5400000">
            <a:off x="11186038" y="5824707"/>
            <a:ext cx="1315721" cy="4867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showMasterSp="0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/>
          <p:nvPr>
            <p:ph type="ctrTitle"/>
          </p:nvPr>
        </p:nvSpPr>
        <p:spPr>
          <a:xfrm>
            <a:off x="609441" y="228601"/>
            <a:ext cx="10360501" cy="4571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 Black"/>
              <a:buNone/>
              <a:defRPr sz="8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" type="subTitle"/>
          </p:nvPr>
        </p:nvSpPr>
        <p:spPr>
          <a:xfrm>
            <a:off x="609441" y="4800600"/>
            <a:ext cx="914161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5"/>
          <p:cNvSpPr txBox="1"/>
          <p:nvPr>
            <p:ph idx="10" type="dt"/>
          </p:nvPr>
        </p:nvSpPr>
        <p:spPr>
          <a:xfrm>
            <a:off x="609441" y="6172201"/>
            <a:ext cx="4570809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1" type="ftr"/>
          </p:nvPr>
        </p:nvSpPr>
        <p:spPr>
          <a:xfrm>
            <a:off x="609441" y="6492876"/>
            <a:ext cx="4570809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/>
          <p:nvPr/>
        </p:nvSpPr>
        <p:spPr>
          <a:xfrm>
            <a:off x="11998373" y="4846320"/>
            <a:ext cx="190452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5"/>
          <p:cNvSpPr/>
          <p:nvPr/>
        </p:nvSpPr>
        <p:spPr>
          <a:xfrm>
            <a:off x="11998373" y="0"/>
            <a:ext cx="190452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5"/>
          <p:cNvSpPr txBox="1"/>
          <p:nvPr>
            <p:ph idx="12" type="sldNum"/>
          </p:nvPr>
        </p:nvSpPr>
        <p:spPr>
          <a:xfrm rot="-5400000">
            <a:off x="11186038" y="5824707"/>
            <a:ext cx="1315721" cy="4867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Title and six columns 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e4036c3fd1_0_467"/>
          <p:cNvSpPr txBox="1"/>
          <p:nvPr>
            <p:ph idx="1" type="subTitle"/>
          </p:nvPr>
        </p:nvSpPr>
        <p:spPr>
          <a:xfrm>
            <a:off x="959817" y="5050213"/>
            <a:ext cx="28713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38" name="Google Shape;38;ge4036c3fd1_0_467"/>
          <p:cNvSpPr txBox="1"/>
          <p:nvPr>
            <p:ph idx="2" type="subTitle"/>
          </p:nvPr>
        </p:nvSpPr>
        <p:spPr>
          <a:xfrm>
            <a:off x="4658733" y="5050213"/>
            <a:ext cx="28713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39" name="Google Shape;39;ge4036c3fd1_0_467"/>
          <p:cNvSpPr txBox="1"/>
          <p:nvPr>
            <p:ph idx="3" type="subTitle"/>
          </p:nvPr>
        </p:nvSpPr>
        <p:spPr>
          <a:xfrm>
            <a:off x="8370620" y="5050213"/>
            <a:ext cx="28713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40" name="Google Shape;40;ge4036c3fd1_0_467"/>
          <p:cNvSpPr txBox="1"/>
          <p:nvPr>
            <p:ph idx="4" type="subTitle"/>
          </p:nvPr>
        </p:nvSpPr>
        <p:spPr>
          <a:xfrm>
            <a:off x="959817" y="4469400"/>
            <a:ext cx="28713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9pPr>
          </a:lstStyle>
          <a:p/>
        </p:txBody>
      </p:sp>
      <p:sp>
        <p:nvSpPr>
          <p:cNvPr id="41" name="Google Shape;41;ge4036c3fd1_0_467"/>
          <p:cNvSpPr txBox="1"/>
          <p:nvPr>
            <p:ph idx="5" type="subTitle"/>
          </p:nvPr>
        </p:nvSpPr>
        <p:spPr>
          <a:xfrm>
            <a:off x="4658735" y="4469400"/>
            <a:ext cx="28713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9pPr>
          </a:lstStyle>
          <a:p/>
        </p:txBody>
      </p:sp>
      <p:sp>
        <p:nvSpPr>
          <p:cNvPr id="42" name="Google Shape;42;ge4036c3fd1_0_467"/>
          <p:cNvSpPr txBox="1"/>
          <p:nvPr>
            <p:ph idx="6" type="subTitle"/>
          </p:nvPr>
        </p:nvSpPr>
        <p:spPr>
          <a:xfrm>
            <a:off x="8370623" y="4469400"/>
            <a:ext cx="28713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9pPr>
          </a:lstStyle>
          <a:p/>
        </p:txBody>
      </p:sp>
      <p:sp>
        <p:nvSpPr>
          <p:cNvPr id="43" name="Google Shape;43;ge4036c3fd1_0_467"/>
          <p:cNvSpPr txBox="1"/>
          <p:nvPr>
            <p:ph idx="7" type="subTitle"/>
          </p:nvPr>
        </p:nvSpPr>
        <p:spPr>
          <a:xfrm>
            <a:off x="959817" y="2987783"/>
            <a:ext cx="28713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44" name="Google Shape;44;ge4036c3fd1_0_467"/>
          <p:cNvSpPr txBox="1"/>
          <p:nvPr>
            <p:ph idx="8" type="subTitle"/>
          </p:nvPr>
        </p:nvSpPr>
        <p:spPr>
          <a:xfrm>
            <a:off x="4658733" y="2987783"/>
            <a:ext cx="28713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45" name="Google Shape;45;ge4036c3fd1_0_467"/>
          <p:cNvSpPr txBox="1"/>
          <p:nvPr>
            <p:ph idx="9" type="subTitle"/>
          </p:nvPr>
        </p:nvSpPr>
        <p:spPr>
          <a:xfrm>
            <a:off x="8370620" y="2987783"/>
            <a:ext cx="28713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46" name="Google Shape;46;ge4036c3fd1_0_467"/>
          <p:cNvSpPr txBox="1"/>
          <p:nvPr>
            <p:ph idx="13" type="subTitle"/>
          </p:nvPr>
        </p:nvSpPr>
        <p:spPr>
          <a:xfrm>
            <a:off x="959817" y="2406951"/>
            <a:ext cx="28713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9pPr>
          </a:lstStyle>
          <a:p/>
        </p:txBody>
      </p:sp>
      <p:sp>
        <p:nvSpPr>
          <p:cNvPr id="47" name="Google Shape;47;ge4036c3fd1_0_467"/>
          <p:cNvSpPr txBox="1"/>
          <p:nvPr>
            <p:ph idx="14" type="subTitle"/>
          </p:nvPr>
        </p:nvSpPr>
        <p:spPr>
          <a:xfrm>
            <a:off x="4658735" y="2406951"/>
            <a:ext cx="28713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9pPr>
          </a:lstStyle>
          <a:p/>
        </p:txBody>
      </p:sp>
      <p:sp>
        <p:nvSpPr>
          <p:cNvPr id="48" name="Google Shape;48;ge4036c3fd1_0_467"/>
          <p:cNvSpPr txBox="1"/>
          <p:nvPr>
            <p:ph idx="15" type="subTitle"/>
          </p:nvPr>
        </p:nvSpPr>
        <p:spPr>
          <a:xfrm>
            <a:off x="8370623" y="2406951"/>
            <a:ext cx="28713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 sz="40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9pPr>
          </a:lstStyle>
          <a:p/>
        </p:txBody>
      </p:sp>
      <p:sp>
        <p:nvSpPr>
          <p:cNvPr id="49" name="Google Shape;49;ge4036c3fd1_0_467"/>
          <p:cNvSpPr txBox="1"/>
          <p:nvPr>
            <p:ph type="ctrTitle"/>
          </p:nvPr>
        </p:nvSpPr>
        <p:spPr>
          <a:xfrm>
            <a:off x="959817" y="479267"/>
            <a:ext cx="4284300" cy="11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/>
          <p:nvPr>
            <p:ph type="title"/>
          </p:nvPr>
        </p:nvSpPr>
        <p:spPr>
          <a:xfrm>
            <a:off x="609441" y="1447801"/>
            <a:ext cx="10360501" cy="432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 Black"/>
              <a:buNone/>
              <a:defRPr b="0" sz="880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" type="body"/>
          </p:nvPr>
        </p:nvSpPr>
        <p:spPr>
          <a:xfrm>
            <a:off x="609441" y="228601"/>
            <a:ext cx="10360501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" name="Google Shape;53;p17"/>
          <p:cNvSpPr txBox="1"/>
          <p:nvPr>
            <p:ph idx="10" type="dt"/>
          </p:nvPr>
        </p:nvSpPr>
        <p:spPr>
          <a:xfrm>
            <a:off x="609441" y="6172201"/>
            <a:ext cx="4570809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12" type="sldNum"/>
          </p:nvPr>
        </p:nvSpPr>
        <p:spPr>
          <a:xfrm rot="-5400000">
            <a:off x="11186038" y="5824707"/>
            <a:ext cx="1315721" cy="4867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17"/>
          <p:cNvSpPr txBox="1"/>
          <p:nvPr>
            <p:ph idx="11" type="ftr"/>
          </p:nvPr>
        </p:nvSpPr>
        <p:spPr>
          <a:xfrm>
            <a:off x="609441" y="6492876"/>
            <a:ext cx="4570809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/>
          <p:nvPr>
            <p:ph type="title"/>
          </p:nvPr>
        </p:nvSpPr>
        <p:spPr>
          <a:xfrm>
            <a:off x="609441" y="152718"/>
            <a:ext cx="771958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1" type="body"/>
          </p:nvPr>
        </p:nvSpPr>
        <p:spPr>
          <a:xfrm>
            <a:off x="2173674" y="1574800"/>
            <a:ext cx="4387977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59" name="Google Shape;59;p18"/>
          <p:cNvSpPr txBox="1"/>
          <p:nvPr>
            <p:ph idx="2" type="body"/>
          </p:nvPr>
        </p:nvSpPr>
        <p:spPr>
          <a:xfrm>
            <a:off x="6785113" y="1574800"/>
            <a:ext cx="4387977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60" name="Google Shape;60;p18"/>
          <p:cNvSpPr txBox="1"/>
          <p:nvPr>
            <p:ph idx="10" type="dt"/>
          </p:nvPr>
        </p:nvSpPr>
        <p:spPr>
          <a:xfrm>
            <a:off x="609441" y="6172201"/>
            <a:ext cx="4570809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1" type="ftr"/>
          </p:nvPr>
        </p:nvSpPr>
        <p:spPr>
          <a:xfrm>
            <a:off x="609441" y="6492876"/>
            <a:ext cx="4570809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12" type="sldNum"/>
          </p:nvPr>
        </p:nvSpPr>
        <p:spPr>
          <a:xfrm rot="-5400000">
            <a:off x="11186038" y="5824707"/>
            <a:ext cx="1315721" cy="4867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 txBox="1"/>
          <p:nvPr>
            <p:ph type="title"/>
          </p:nvPr>
        </p:nvSpPr>
        <p:spPr>
          <a:xfrm>
            <a:off x="609441" y="152718"/>
            <a:ext cx="771958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9"/>
          <p:cNvSpPr txBox="1"/>
          <p:nvPr>
            <p:ph idx="1" type="body"/>
          </p:nvPr>
        </p:nvSpPr>
        <p:spPr>
          <a:xfrm>
            <a:off x="2169611" y="1572768"/>
            <a:ext cx="438797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19"/>
          <p:cNvSpPr txBox="1"/>
          <p:nvPr>
            <p:ph idx="2" type="body"/>
          </p:nvPr>
        </p:nvSpPr>
        <p:spPr>
          <a:xfrm>
            <a:off x="2169611" y="2259366"/>
            <a:ext cx="4387977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67" name="Google Shape;67;p19"/>
          <p:cNvSpPr txBox="1"/>
          <p:nvPr>
            <p:ph idx="3" type="body"/>
          </p:nvPr>
        </p:nvSpPr>
        <p:spPr>
          <a:xfrm>
            <a:off x="6789176" y="1572768"/>
            <a:ext cx="438797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8" name="Google Shape;68;p19"/>
          <p:cNvSpPr txBox="1"/>
          <p:nvPr>
            <p:ph idx="4" type="body"/>
          </p:nvPr>
        </p:nvSpPr>
        <p:spPr>
          <a:xfrm>
            <a:off x="6789176" y="2259366"/>
            <a:ext cx="4387977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69" name="Google Shape;69;p19"/>
          <p:cNvSpPr txBox="1"/>
          <p:nvPr>
            <p:ph idx="10" type="dt"/>
          </p:nvPr>
        </p:nvSpPr>
        <p:spPr>
          <a:xfrm>
            <a:off x="609441" y="6172201"/>
            <a:ext cx="4570809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1" type="ftr"/>
          </p:nvPr>
        </p:nvSpPr>
        <p:spPr>
          <a:xfrm>
            <a:off x="609441" y="6492876"/>
            <a:ext cx="4570809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2" type="sldNum"/>
          </p:nvPr>
        </p:nvSpPr>
        <p:spPr>
          <a:xfrm rot="-5400000">
            <a:off x="11186038" y="5824707"/>
            <a:ext cx="1315721" cy="4867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/>
          <p:nvPr>
            <p:ph idx="10" type="dt"/>
          </p:nvPr>
        </p:nvSpPr>
        <p:spPr>
          <a:xfrm>
            <a:off x="609441" y="6172201"/>
            <a:ext cx="4570809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1" type="ftr"/>
          </p:nvPr>
        </p:nvSpPr>
        <p:spPr>
          <a:xfrm>
            <a:off x="609441" y="6492876"/>
            <a:ext cx="4570809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2" type="sldNum"/>
          </p:nvPr>
        </p:nvSpPr>
        <p:spPr>
          <a:xfrm rot="-5400000">
            <a:off x="11186038" y="5824707"/>
            <a:ext cx="1315721" cy="4867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/>
          <p:nvPr>
            <p:ph idx="1" type="body"/>
          </p:nvPr>
        </p:nvSpPr>
        <p:spPr>
          <a:xfrm>
            <a:off x="4765492" y="1600200"/>
            <a:ext cx="6813892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78" name="Google Shape;78;p21"/>
          <p:cNvSpPr txBox="1"/>
          <p:nvPr>
            <p:ph idx="2" type="body"/>
          </p:nvPr>
        </p:nvSpPr>
        <p:spPr>
          <a:xfrm>
            <a:off x="609442" y="1600200"/>
            <a:ext cx="4010039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9" name="Google Shape;79;p21"/>
          <p:cNvSpPr txBox="1"/>
          <p:nvPr>
            <p:ph idx="10" type="dt"/>
          </p:nvPr>
        </p:nvSpPr>
        <p:spPr>
          <a:xfrm>
            <a:off x="609441" y="6172201"/>
            <a:ext cx="4570809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1" type="ftr"/>
          </p:nvPr>
        </p:nvSpPr>
        <p:spPr>
          <a:xfrm>
            <a:off x="609441" y="6492876"/>
            <a:ext cx="4570809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2" type="sldNum"/>
          </p:nvPr>
        </p:nvSpPr>
        <p:spPr>
          <a:xfrm rot="-5400000">
            <a:off x="11186038" y="5824707"/>
            <a:ext cx="1315721" cy="4867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609441" y="152718"/>
            <a:ext cx="771958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609441" y="152718"/>
            <a:ext cx="771958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609441" y="1752601"/>
            <a:ext cx="10157354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609441" y="6172201"/>
            <a:ext cx="4570809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609441" y="6492876"/>
            <a:ext cx="4570809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 rot="-5400000">
            <a:off x="11186038" y="5824707"/>
            <a:ext cx="1315721" cy="4867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3"/>
          <p:cNvSpPr/>
          <p:nvPr/>
        </p:nvSpPr>
        <p:spPr>
          <a:xfrm>
            <a:off x="11998373" y="0"/>
            <a:ext cx="190452" cy="13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3"/>
          <p:cNvSpPr/>
          <p:nvPr/>
        </p:nvSpPr>
        <p:spPr>
          <a:xfrm>
            <a:off x="11998373" y="1371600"/>
            <a:ext cx="190452" cy="548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hyperlink" Target="https://blog.social.mg.gov.br/calamidade-publica-e-emergencia-social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85277c45df_0_150"/>
          <p:cNvSpPr txBox="1"/>
          <p:nvPr/>
        </p:nvSpPr>
        <p:spPr>
          <a:xfrm>
            <a:off x="4689200" y="513625"/>
            <a:ext cx="7196700" cy="27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31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Atuação socioassistencial - situações de emergência e calamidade pública </a:t>
            </a:r>
            <a:endParaRPr b="1" i="0" sz="3100" u="none" cap="none" strike="noStrike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19" name="Google Shape;119;g185277c45df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106" y="283261"/>
            <a:ext cx="4032448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185277c45df_0_150"/>
          <p:cNvSpPr txBox="1"/>
          <p:nvPr/>
        </p:nvSpPr>
        <p:spPr>
          <a:xfrm>
            <a:off x="4592525" y="4857525"/>
            <a:ext cx="6837900" cy="8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 Black"/>
              <a:buNone/>
            </a:pPr>
            <a:r>
              <a:rPr b="0" i="0" lang="en-US" sz="22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Novembro  2022</a:t>
            </a:r>
            <a:endParaRPr b="0" i="0" sz="2200" u="none" cap="none" strike="noStrike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1" name="Google Shape;121;g185277c45df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17056" y="5377725"/>
            <a:ext cx="3608769" cy="86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185277c45df_0_150"/>
          <p:cNvSpPr txBox="1"/>
          <p:nvPr/>
        </p:nvSpPr>
        <p:spPr>
          <a:xfrm>
            <a:off x="4592525" y="3469100"/>
            <a:ext cx="69249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5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Subsecretaria de Assistência Social </a:t>
            </a:r>
            <a:endParaRPr b="0" i="0" sz="2500" u="none" cap="none" strike="noStrike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5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Secretaria de Estado de Desenvolvimento Social </a:t>
            </a:r>
            <a:endParaRPr b="0" i="0" sz="25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ad2a404837_0_24"/>
          <p:cNvSpPr txBox="1"/>
          <p:nvPr>
            <p:ph type="title"/>
          </p:nvPr>
        </p:nvSpPr>
        <p:spPr>
          <a:xfrm>
            <a:off x="593503" y="-357625"/>
            <a:ext cx="10588200" cy="1371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/>
              <a:t>Planejamento das Ações Socioassistenciais</a:t>
            </a:r>
            <a:endParaRPr sz="3900"/>
          </a:p>
        </p:txBody>
      </p:sp>
      <p:pic>
        <p:nvPicPr>
          <p:cNvPr id="187" name="Google Shape;187;g1ad2a404837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76718"/>
            <a:ext cx="10588050" cy="5028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1ad2a404837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1900" y="1676733"/>
            <a:ext cx="7719599" cy="4743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ad2a404837_0_39"/>
          <p:cNvSpPr txBox="1"/>
          <p:nvPr>
            <p:ph type="title"/>
          </p:nvPr>
        </p:nvSpPr>
        <p:spPr>
          <a:xfrm>
            <a:off x="753003" y="726888"/>
            <a:ext cx="10411500" cy="3894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/>
              <a:t>SEDESE</a:t>
            </a:r>
            <a:endParaRPr b="1" sz="2400"/>
          </a:p>
          <a:p>
            <a:pPr indent="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600"/>
              <a:t>Necessidade de criação de um Protocolo de atuação e gerenciamento das situações </a:t>
            </a:r>
            <a:r>
              <a:rPr b="1" lang="en-US" sz="2400"/>
              <a:t>de Emergência e Calamidade Pública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aa9a8c89a7_1_0"/>
          <p:cNvSpPr txBox="1"/>
          <p:nvPr>
            <p:ph type="title"/>
          </p:nvPr>
        </p:nvSpPr>
        <p:spPr>
          <a:xfrm>
            <a:off x="513750" y="1635950"/>
            <a:ext cx="10921800" cy="426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lang="en-US" sz="2400">
                <a:solidFill>
                  <a:srgbClr val="FF0000"/>
                </a:solidFill>
              </a:rPr>
              <a:t> </a:t>
            </a:r>
            <a:r>
              <a:rPr b="1" lang="en-US" sz="2511">
                <a:solidFill>
                  <a:srgbClr val="FF0000"/>
                </a:solidFill>
              </a:rPr>
              <a:t>Protocolo de Atuação e Gerenciamento de Situações de Emergência e Calamidade Pública - SEDESE</a:t>
            </a:r>
            <a:endParaRPr b="1" sz="251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599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222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Conjunto de diretrizes e procedimentos para atuação da SEDESE na execução de ações de apoio, acompanhamento, monitoramento e resposta da gestão estadual aos municípios no enfrentamento dos impactos provocados por eventos adversos e que se encontram em situação de emergência ou calamidade pública.</a:t>
            </a:r>
            <a:endParaRPr sz="222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2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599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222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unidades administrativas SEDESE envolvidas são: Gabinete da Secretaria de Estado de Desenvolvimento Social,  Subsecretaria de Assistência Social - SUBAS que inclui: Superintendência de Proteção Social Básica; Superintendência de Proteção Social Especial; Superintendência de Vigilância e Capacitação; Assessoria de Gestão do Fundo Estadual de Assistência Social e; </a:t>
            </a: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Superintendência de Integração e segurança Alimentar e Nutricional que inclui Diretoria de Coordenação Regional e 22 Diretorias Regionais da SEDESE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aa9a8c89a7_1_5"/>
          <p:cNvSpPr txBox="1"/>
          <p:nvPr>
            <p:ph type="title"/>
          </p:nvPr>
        </p:nvSpPr>
        <p:spPr>
          <a:xfrm>
            <a:off x="617613" y="1444601"/>
            <a:ext cx="10953600" cy="482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55">
                <a:solidFill>
                  <a:srgbClr val="FF0000"/>
                </a:solidFill>
              </a:rPr>
              <a:t>O que diz o protocolo:</a:t>
            </a:r>
            <a:endParaRPr b="1" sz="2555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Além das estruturas envolvidas e respectivas atribuições, as ações de acompanhamento e monitoramento das respostas socioassistencial e de ajuda humanitária diante das situações de emergência e calamidade pública nos municípios em Minas Gerais preveem.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Preparação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de abril a setembro de cada ano, período de elaboração, revisão e disponibilização de materiais técnicos, articulação com demais órgãos e políticas, elaboração, revisão e pactuação de fluxos, levantamento de informações, capacitação técnica de gestores e técnicos municipais, por meio de eventos técnicos, oficinas, capacitação e encontros regionais com gestores e técnicos municipais.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Cenário 1 de criticidade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 partir de outubro, com o início do período chuvoso. menos de 50 Municípios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Cenário 2 de criticidade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 partir de novembro - até 199 Municípios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Cenário 3 de criticidade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mais de 200 Municípios em situação de emergência. Fase crítica que exigirá concentração e mobilização intensa de esforços de toda a Secretaria no apoio e acompanhamento dos municípios atingidos.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Níveis e intensidade de desastres conforme tipos de danos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ad2a404837_0_5"/>
          <p:cNvSpPr txBox="1"/>
          <p:nvPr>
            <p:ph type="title"/>
          </p:nvPr>
        </p:nvSpPr>
        <p:spPr>
          <a:xfrm>
            <a:off x="338325" y="455750"/>
            <a:ext cx="10857900" cy="5796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FF0000"/>
                </a:solidFill>
              </a:rPr>
              <a:t>São diretrizes da atuação da SEDESE:</a:t>
            </a:r>
            <a:endParaRPr b="1" sz="1900">
              <a:solidFill>
                <a:srgbClr val="FF0000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-"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Atuação alinhada às diretrizes estabelecidas pelo Gabinete Militar do Governador, por meio da Coordenação Estadual de Defesa Civil de Minas Gerais e do Grupo Estratégico de Resposta - GER.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-"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Articulação intersetorial, no âmbito da SEDESE e demais secretarias estaduais, como a Coordenadoria Estadual de Defesa Civil - CEDEC, o Serviço Social Autônomo - SERVAS, a Secretaria de Estado de Saúde, a Secretaria de Estado de Educação e a Secretaria de Estado de Infraestrutura e Mobilidade, etc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-"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Articulação interinstitucional - Sistema de Justiça em Minas Gerais - Poder Judiciário, o Ministério Público Estadual e a  Defensoria Pública Estadual.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-"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Coordenação, no nível central da SEDESE por meio da SUBAS e descentralização das ações de apoio técnico e acompanhamento aos municípios atingidos, por meio das Diretorias Regionais da SEDESE;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-"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Atuação com base nas demandas identificadas pelo apoio direto aos municípios 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-"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Planejamento estratégico das ações, em consonância com os parâmetros e diretrizes já previstas em documentos estaduais e nacionais, especialmente quanto à atuação socioassistencial em contextos de emergência e calamidade pública.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-"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Resposta rápida e assertiva, com base nos dados e informações coletadas junto aos municípios e extraídas de bases oficiais, a partir de fluxos definidos junto aos demais órgãos estaduais.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ad2a404837_0_0"/>
          <p:cNvSpPr txBox="1"/>
          <p:nvPr>
            <p:ph type="title"/>
          </p:nvPr>
        </p:nvSpPr>
        <p:spPr>
          <a:xfrm>
            <a:off x="593625" y="1335100"/>
            <a:ext cx="10889700" cy="4952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800">
                <a:solidFill>
                  <a:srgbClr val="FF0000"/>
                </a:solidFill>
              </a:rPr>
              <a:t>Atuação da SEDESE</a:t>
            </a:r>
            <a:endParaRPr b="1" sz="28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Articulação com o Grupo Estratégico de Resposta - GER, no nível gerencial, para encaminhamento das demandas de apoio material e de ajuda humanitária;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Apoio, orientação e acompanhamento dos municípios atingidos: gestores e técnicos municipais por meio de telefone, grupos de mensagens com gestores, regionais e outros órgãos;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Elaboração e divulgação de materiais técnicos e de orientação;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Levantamento de informações, análise de dados, sistematização de informações, produção de relatórios;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Apoio técnico especializado, a partir das demandas apresentadas e acompanhamento dos municípios atingidos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9795d20db4_0_9"/>
          <p:cNvSpPr txBox="1"/>
          <p:nvPr/>
        </p:nvSpPr>
        <p:spPr>
          <a:xfrm>
            <a:off x="310750" y="381000"/>
            <a:ext cx="112953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35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Materiais</a:t>
            </a:r>
            <a:r>
              <a:rPr b="1" i="0" lang="en-US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          </a:t>
            </a:r>
            <a:r>
              <a:rPr b="1" i="0" lang="en-US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i="0" sz="2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4" name="Google Shape;224;g19795d20db4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1308000"/>
            <a:ext cx="11884023" cy="454925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19795d20db4_0_9"/>
          <p:cNvSpPr txBox="1"/>
          <p:nvPr/>
        </p:nvSpPr>
        <p:spPr>
          <a:xfrm>
            <a:off x="76200" y="6085850"/>
            <a:ext cx="10650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Disponíveis em: </a:t>
            </a:r>
            <a:r>
              <a:rPr b="0" i="0" lang="en-US" sz="1900" u="sng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https://blog.social.mg.gov.br/calamidade-publica-e-emergencia-social/</a:t>
            </a:r>
            <a:r>
              <a:rPr b="0" i="0" lang="en-US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0" i="0" sz="19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9795d20db4_0_2"/>
          <p:cNvSpPr txBox="1"/>
          <p:nvPr/>
        </p:nvSpPr>
        <p:spPr>
          <a:xfrm>
            <a:off x="310750" y="381000"/>
            <a:ext cx="112953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34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Resultados </a:t>
            </a:r>
            <a:endParaRPr b="1" i="0" sz="3400" u="none" cap="none" strike="noStrike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          </a:t>
            </a:r>
            <a:r>
              <a:rPr b="1" i="0" lang="en-US" sz="2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i="0" sz="2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Google Shape;231;g19795d20db4_0_2"/>
          <p:cNvSpPr txBox="1"/>
          <p:nvPr/>
        </p:nvSpPr>
        <p:spPr>
          <a:xfrm>
            <a:off x="480475" y="1345150"/>
            <a:ext cx="11125500" cy="46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Produção de materiais técnicos sobre a atuação da Política de Assistência Social em eventos adversos - temática é recente;</a:t>
            </a:r>
            <a:endParaRPr b="0" i="0" sz="2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9144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9370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Realização de encontros técnicos, oficinas, capacitação, cursos sobre o tema </a:t>
            </a:r>
            <a:r>
              <a:rPr lang="en-US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b="0" i="0" lang="en-US" sz="2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gestores e técnicos municipais</a:t>
            </a:r>
            <a:r>
              <a:rPr lang="en-US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todas as regionais</a:t>
            </a:r>
            <a:r>
              <a:rPr b="0" i="0" lang="en-US" sz="2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;</a:t>
            </a:r>
            <a:endParaRPr b="0" i="0" sz="2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9144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9370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Apoio técnico sistemático - presencial e à distância - durante os períodos de maior incidência dos eventos (mobilização das equipes do órgão central e Diretorias Regionais da SEDESE);</a:t>
            </a:r>
            <a:endParaRPr b="0" i="0" sz="2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44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ato"/>
              <a:buChar char="●"/>
            </a:pPr>
            <a:r>
              <a:rPr lang="en-US" sz="2500">
                <a:solidFill>
                  <a:schemeClr val="dk1"/>
                </a:solidFill>
              </a:rPr>
              <a:t>Curso EAD - </a:t>
            </a:r>
            <a:r>
              <a:rPr b="1" lang="en-US" sz="2500">
                <a:solidFill>
                  <a:schemeClr val="dk1"/>
                </a:solidFill>
              </a:rPr>
              <a:t>2023</a:t>
            </a:r>
            <a:endParaRPr b="0" i="0" sz="3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9e69b35e29_0_0"/>
          <p:cNvSpPr txBox="1"/>
          <p:nvPr/>
        </p:nvSpPr>
        <p:spPr>
          <a:xfrm>
            <a:off x="310750" y="381000"/>
            <a:ext cx="112953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35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Re</a:t>
            </a:r>
            <a:r>
              <a:rPr b="1" lang="en-US" sz="35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sultados</a:t>
            </a:r>
            <a:endParaRPr b="1" i="0" sz="3500" u="none" cap="none" strike="noStrike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          </a:t>
            </a:r>
            <a:r>
              <a:rPr b="1" i="0" lang="en-US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i="0" sz="2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7" name="Google Shape;237;g19e69b35e29_0_0"/>
          <p:cNvSpPr txBox="1"/>
          <p:nvPr/>
        </p:nvSpPr>
        <p:spPr>
          <a:xfrm>
            <a:off x="480475" y="1345150"/>
            <a:ext cx="11125500" cy="3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Recupera Minas (já finalizado);</a:t>
            </a:r>
            <a:endParaRPr b="0" i="0" sz="2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937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Adiantamento de parcelas do acordo - passivo Piso Mineiro 2017/2018;</a:t>
            </a:r>
            <a:endParaRPr b="0" i="0" sz="2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937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Char char="●"/>
            </a:pPr>
            <a:r>
              <a:rPr lang="en-US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Recurso Federal (Serviço de Proteção em Situações de Calamidades Públicas e Emergências)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937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Char char="●"/>
            </a:pPr>
            <a:r>
              <a:rPr lang="en-US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Nova Ação orçamentária - LOA 2023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9795d20db4_0_27"/>
          <p:cNvSpPr txBox="1"/>
          <p:nvPr/>
        </p:nvSpPr>
        <p:spPr>
          <a:xfrm>
            <a:off x="310750" y="381000"/>
            <a:ext cx="112953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35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Alguns desafios</a:t>
            </a:r>
            <a:endParaRPr b="1" i="0" sz="3500" u="none" cap="none" strike="noStrike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35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          </a:t>
            </a:r>
            <a:r>
              <a:rPr b="1" i="0" lang="en-US" sz="3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i="0" sz="35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3" name="Google Shape;243;g19795d20db4_0_27"/>
          <p:cNvSpPr txBox="1"/>
          <p:nvPr/>
        </p:nvSpPr>
        <p:spPr>
          <a:xfrm>
            <a:off x="480475" y="1192750"/>
            <a:ext cx="11125500" cy="53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ato"/>
              <a:buChar char="●"/>
            </a:pPr>
            <a:r>
              <a:rPr b="0" i="0" lang="en-US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Promo</a:t>
            </a:r>
            <a:r>
              <a:rPr lang="en-US" sz="1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ver</a:t>
            </a:r>
            <a:r>
              <a:rPr b="0" i="0" lang="en-US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capacitação permanente das equipes e gestores municipais de assistência social (inclusive para troca de experiências e de boas práticas);</a:t>
            </a:r>
            <a:endParaRPr b="0" i="0" sz="19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9144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ato"/>
              <a:buChar char="●"/>
            </a:pPr>
            <a:r>
              <a:rPr lang="en-US" sz="1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Melhorar a </a:t>
            </a:r>
            <a:r>
              <a:rPr b="0" i="0" lang="en-US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articulação entre gestores e técnicos municipais e defesa civil municipal;</a:t>
            </a:r>
            <a:endParaRPr b="0" i="0" sz="19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9144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ato"/>
              <a:buChar char="●"/>
            </a:pPr>
            <a:r>
              <a:rPr b="0" i="0" lang="en-US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Criar/desenvolver cultura do planejamento, preparação, mitigação e gestão de riscos em situações de emergência / calamidade junto às equipes do SUAS nos municípios;</a:t>
            </a:r>
            <a:endParaRPr b="0" i="0" sz="19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9144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ato"/>
              <a:buChar char="●"/>
            </a:pPr>
            <a:r>
              <a:rPr lang="en-US" sz="1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Criar c</a:t>
            </a:r>
            <a:r>
              <a:rPr b="0" i="0" lang="en-US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ofinanciamento </a:t>
            </a:r>
            <a:r>
              <a:rPr lang="en-US" sz="1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permanente </a:t>
            </a:r>
            <a:r>
              <a:rPr b="0" i="0" lang="en-US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para ações de resposta socioassistencial, considerando os eventos dos últimos anos;</a:t>
            </a:r>
            <a:endParaRPr b="0" i="0" sz="19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9144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ato"/>
              <a:buChar char="●"/>
            </a:pPr>
            <a:r>
              <a:rPr lang="en-US" sz="1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Melhorar a </a:t>
            </a:r>
            <a:r>
              <a:rPr b="0" i="0" lang="en-US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articulação entre a Política de Assistência Social e a Política de Habitação, especialmente quanto à habitação de interesse social;</a:t>
            </a:r>
            <a:endParaRPr b="0" i="0" sz="19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9144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900"/>
              <a:buFont typeface="Lato"/>
              <a:buChar char="●"/>
            </a:pPr>
            <a:r>
              <a:rPr lang="en-US" sz="1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Ampliar as a</a:t>
            </a:r>
            <a:r>
              <a:rPr b="0" i="0" lang="en-US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ções no pós-emergência, considerando a garantia da proteção do público já inserido nos serviços, programas, projetos e benefícios, bem como de novos públicos que demandam a inserção.</a:t>
            </a:r>
            <a:endParaRPr b="0" i="0" sz="19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ad2a404837_0_58"/>
          <p:cNvSpPr txBox="1"/>
          <p:nvPr>
            <p:ph type="title"/>
          </p:nvPr>
        </p:nvSpPr>
        <p:spPr>
          <a:xfrm>
            <a:off x="992216" y="-188907"/>
            <a:ext cx="7719600" cy="1371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 Contexto das emergências</a:t>
            </a:r>
            <a:endParaRPr/>
          </a:p>
        </p:txBody>
      </p:sp>
      <p:pic>
        <p:nvPicPr>
          <p:cNvPr id="129" name="Google Shape;129;g1ad2a404837_0_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52725"/>
            <a:ext cx="6259275" cy="4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1ad2a404837_0_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7624" y="2714700"/>
            <a:ext cx="1805775" cy="11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1ad2a404837_0_58"/>
          <p:cNvSpPr txBox="1"/>
          <p:nvPr/>
        </p:nvSpPr>
        <p:spPr>
          <a:xfrm>
            <a:off x="7783025" y="1552725"/>
            <a:ext cx="36048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</a:rPr>
              <a:t>Exigem: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</a:rPr>
              <a:t>- Apropriação da agenda pública;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</a:rPr>
              <a:t>- Reconhecimento de papéis e atribuições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</a:rPr>
              <a:t>- Responsabilização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</a:rPr>
              <a:t>- Preparação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</a:rPr>
              <a:t>- Respostas ágeis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</a:rPr>
              <a:t>- Soluções efetivas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</a:rPr>
              <a:t>-  Processos participativos</a:t>
            </a:r>
            <a:endParaRPr sz="23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9795d20db4_0_22"/>
          <p:cNvSpPr txBox="1"/>
          <p:nvPr/>
        </p:nvSpPr>
        <p:spPr>
          <a:xfrm>
            <a:off x="310750" y="381000"/>
            <a:ext cx="112953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3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Principais oportunidades da atuação conjunta, alinhada e articulada</a:t>
            </a:r>
            <a:endParaRPr b="1" i="0" sz="3000" u="none" cap="none" strike="noStrike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3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          </a:t>
            </a:r>
            <a:r>
              <a:rPr b="1" i="0" lang="en-US" sz="3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i="0" sz="3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9" name="Google Shape;249;g19795d20db4_0_22"/>
          <p:cNvSpPr txBox="1"/>
          <p:nvPr/>
        </p:nvSpPr>
        <p:spPr>
          <a:xfrm>
            <a:off x="480475" y="4164550"/>
            <a:ext cx="11125500" cy="18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Maior preparação das equipes envolvidas e organização das ações emergenciais;</a:t>
            </a:r>
            <a:endParaRPr b="0" i="0" sz="21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Maior assertividade e agilidade nas respostas por parte das equipes socioassistenciais;</a:t>
            </a:r>
            <a:endParaRPr b="0" i="0" sz="21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100"/>
              <a:buFont typeface="Lato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Atendimento qualificado das demandas emergenciais de pessoas e famílias atingidas, sobretudo aquelas com vulnerabilidade agravada;</a:t>
            </a:r>
            <a:endParaRPr b="0" i="0" sz="21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0" name="Google Shape;250;g19795d20db4_0_22"/>
          <p:cNvSpPr/>
          <p:nvPr/>
        </p:nvSpPr>
        <p:spPr>
          <a:xfrm>
            <a:off x="3953800" y="3237550"/>
            <a:ext cx="4009200" cy="638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274E13"/>
          </a:solidFill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19795d20db4_0_22"/>
          <p:cNvSpPr txBox="1"/>
          <p:nvPr/>
        </p:nvSpPr>
        <p:spPr>
          <a:xfrm>
            <a:off x="395650" y="1966750"/>
            <a:ext cx="111255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Considerando as responsabilidades, limites de atuação, mapeamentos e diagnósticos, planejamentos, fluxos e protocolos pactuados previamente  </a:t>
            </a:r>
            <a:endParaRPr b="0" i="0" sz="2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"/>
          <p:cNvSpPr txBox="1"/>
          <p:nvPr>
            <p:ph type="title"/>
          </p:nvPr>
        </p:nvSpPr>
        <p:spPr>
          <a:xfrm>
            <a:off x="0" y="325"/>
            <a:ext cx="12009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Lato"/>
              <a:buNone/>
            </a:pPr>
            <a:r>
              <a:rPr b="1" lang="en-US" sz="3100">
                <a:latin typeface="Lato"/>
                <a:ea typeface="Lato"/>
                <a:cs typeface="Lato"/>
                <a:sym typeface="Lato"/>
              </a:rPr>
              <a:t>AGRADECEMOS A ATENÇÃO</a:t>
            </a:r>
            <a:r>
              <a:rPr b="1" lang="en-US" sz="3100">
                <a:latin typeface="Lato"/>
                <a:ea typeface="Lato"/>
                <a:cs typeface="Lato"/>
                <a:sym typeface="Lato"/>
              </a:rPr>
              <a:t>!</a:t>
            </a:r>
            <a:endParaRPr b="1" sz="31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Lato"/>
              <a:buNone/>
            </a:pPr>
            <a:r>
              <a:t/>
            </a:r>
            <a:endParaRPr b="1" sz="3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7" name="Google Shape;257;p12"/>
          <p:cNvSpPr txBox="1"/>
          <p:nvPr>
            <p:ph idx="1" type="body"/>
          </p:nvPr>
        </p:nvSpPr>
        <p:spPr>
          <a:xfrm>
            <a:off x="-89050" y="1510550"/>
            <a:ext cx="12366900" cy="1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500"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-US" sz="2500">
                <a:latin typeface="Lato"/>
                <a:ea typeface="Lato"/>
                <a:cs typeface="Lato"/>
                <a:sym typeface="Lato"/>
              </a:rPr>
              <a:t>ubsecretaria de Assistência Social </a:t>
            </a:r>
            <a:endParaRPr sz="25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500">
                <a:latin typeface="Lato"/>
                <a:ea typeface="Lato"/>
                <a:cs typeface="Lato"/>
                <a:sym typeface="Lato"/>
              </a:rPr>
              <a:t> SEDESE</a:t>
            </a:r>
            <a:endParaRPr sz="25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5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5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500">
                <a:latin typeface="Lato"/>
                <a:ea typeface="Lato"/>
                <a:cs typeface="Lato"/>
                <a:sym typeface="Lato"/>
              </a:rPr>
              <a:t>https://blog.social.mg.gov.br/</a:t>
            </a:r>
            <a:endParaRPr sz="25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8" name="Google Shape;258;p12"/>
          <p:cNvSpPr txBox="1"/>
          <p:nvPr/>
        </p:nvSpPr>
        <p:spPr>
          <a:xfrm>
            <a:off x="811100" y="4696275"/>
            <a:ext cx="12009000" cy="11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27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pse@social.mg.gov.br</a:t>
            </a:r>
            <a:endParaRPr b="0" i="0" sz="2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127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(31) </a:t>
            </a:r>
            <a:r>
              <a:rPr lang="en-US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9 8414-3074</a:t>
            </a:r>
            <a:endParaRPr b="0" i="0" sz="2200" u="sng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9" name="Google Shape;25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098" y="3611750"/>
            <a:ext cx="2969024" cy="296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345ca69a0b_1_0"/>
          <p:cNvSpPr txBox="1"/>
          <p:nvPr/>
        </p:nvSpPr>
        <p:spPr>
          <a:xfrm>
            <a:off x="310750" y="381000"/>
            <a:ext cx="112953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35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Histórico recente da atuação - SEDESE</a:t>
            </a:r>
            <a:endParaRPr b="1" i="0" sz="3500" u="none" cap="none" strike="noStrike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          </a:t>
            </a:r>
            <a:r>
              <a:rPr b="1" i="0" lang="en-US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i="0" sz="2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g1345ca69a0b_1_0"/>
          <p:cNvSpPr txBox="1"/>
          <p:nvPr/>
        </p:nvSpPr>
        <p:spPr>
          <a:xfrm>
            <a:off x="531663" y="1414250"/>
            <a:ext cx="11125500" cy="28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Mariana e Calha do Rio Doce (a partir de 2015);</a:t>
            </a:r>
            <a:endParaRPr b="0" i="0" sz="2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9370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Brumadinho, Calha do Paraobeba e municípios com barragens em risco (a partir de 2019;</a:t>
            </a:r>
            <a:endParaRPr b="0" i="0" sz="2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9370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Períodos chuvosos (a partir de 2019)</a:t>
            </a:r>
            <a:endParaRPr b="0" i="0" sz="2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9370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600"/>
              <a:buFont typeface="Lato"/>
              <a:buChar char="●"/>
            </a:pPr>
            <a:r>
              <a:rPr lang="en-US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Pandemia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g1345ca69a0b_1_0"/>
          <p:cNvSpPr/>
          <p:nvPr/>
        </p:nvSpPr>
        <p:spPr>
          <a:xfrm>
            <a:off x="3953800" y="4049875"/>
            <a:ext cx="4009200" cy="850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274E13"/>
          </a:solidFill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1345ca69a0b_1_0"/>
          <p:cNvSpPr txBox="1"/>
          <p:nvPr/>
        </p:nvSpPr>
        <p:spPr>
          <a:xfrm>
            <a:off x="850000" y="5154700"/>
            <a:ext cx="106509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Aprendizados na atuação conjunta e articulada com demais órgãos estaduais, sobretudo com a Defesa Civil</a:t>
            </a:r>
            <a:endParaRPr b="1" i="0" sz="26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9795d20db4_0_17"/>
          <p:cNvSpPr txBox="1"/>
          <p:nvPr/>
        </p:nvSpPr>
        <p:spPr>
          <a:xfrm>
            <a:off x="310750" y="381000"/>
            <a:ext cx="112953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35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Atuação socioassistencial </a:t>
            </a:r>
            <a:endParaRPr b="1" i="0" sz="3500" u="none" cap="none" strike="noStrike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35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          </a:t>
            </a:r>
            <a:r>
              <a:rPr b="1" i="0" lang="en-US" sz="3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i="0" sz="35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g19795d20db4_0_17"/>
          <p:cNvSpPr txBox="1"/>
          <p:nvPr/>
        </p:nvSpPr>
        <p:spPr>
          <a:xfrm>
            <a:off x="480475" y="1268950"/>
            <a:ext cx="11125500" cy="17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2300"/>
              <a:buFont typeface="Lato"/>
              <a:buChar char="●"/>
            </a:pPr>
            <a:r>
              <a:rPr b="0" i="0" lang="en-US" sz="2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Atuação do Sistema Único de Assistência Social: garantir a proteção e o acolhimento da população atingida, provendo serviços, programas,  benefícios eventuais ou outras formas de auxílio diante da situação de emergência, sobretudo para o público com vulnerabilidade agravada;</a:t>
            </a:r>
            <a:endParaRPr b="0" i="0" sz="23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146" name="Google Shape;146;g19795d20db4_0_17"/>
          <p:cNvGraphicFramePr/>
          <p:nvPr/>
        </p:nvGraphicFramePr>
        <p:xfrm>
          <a:off x="609988" y="3352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{7FC28E05-316E-4861-9A28-2956B951194B}</a:tableStyleId>
              </a:tblPr>
              <a:tblGrid>
                <a:gridCol w="3630025"/>
                <a:gridCol w="3630025"/>
                <a:gridCol w="3630025"/>
              </a:tblGrid>
              <a:tr h="742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/>
                        <a:t>Municípios</a:t>
                      </a:r>
                      <a:endParaRPr b="1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(secretarias municipais)</a:t>
                      </a:r>
                      <a:endParaRPr sz="2000" u="none" cap="none" strike="noStrike"/>
                    </a:p>
                  </a:txBody>
                  <a:tcPr marT="91425" marB="91425" marR="91425" marL="91425" anchor="ctr">
                    <a:lnL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/>
                        <a:t>Estado</a:t>
                      </a:r>
                      <a:endParaRPr b="1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(secretaria estadual) </a:t>
                      </a:r>
                      <a:endParaRPr sz="2000" u="none" cap="none" strike="noStrike"/>
                    </a:p>
                  </a:txBody>
                  <a:tcPr marT="91425" marB="91425" marR="91425" marL="91425" anchor="ctr">
                    <a:lnL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/>
                        <a:t>União</a:t>
                      </a:r>
                      <a:endParaRPr b="1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(secretaria nacional)</a:t>
                      </a:r>
                      <a:endParaRPr sz="2000" u="none" cap="none" strike="noStrike"/>
                    </a:p>
                  </a:txBody>
                  <a:tcPr marT="91425" marB="91425" marR="91425" marL="91425" anchor="ctr">
                    <a:lnL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500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Atender dir</a:t>
                      </a:r>
                      <a:r>
                        <a:rPr lang="en-US" sz="1800"/>
                        <a:t>etamente a população com </a:t>
                      </a:r>
                      <a:r>
                        <a:rPr lang="en-US" sz="1800" u="none" cap="none" strike="noStrike"/>
                        <a:t>ações assistenciais de caráter de emergência</a:t>
                      </a:r>
                      <a:endParaRPr sz="1800" u="none" cap="none" strike="noStrike"/>
                    </a:p>
                  </a:txBody>
                  <a:tcPr marT="91425" marB="91425" marR="91425" marL="91425" anchor="ctr">
                    <a:lnL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Apoiar os Municípios - </a:t>
                      </a: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cofinanciamento e apoio técnico -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 e a</a:t>
                      </a:r>
                      <a:r>
                        <a:rPr lang="en-US" sz="1800" u="none" cap="none" strike="noStrike"/>
                        <a:t>tender, em conjunto com os municípios, </a:t>
                      </a:r>
                      <a:r>
                        <a:rPr lang="en-US" sz="1800"/>
                        <a:t>nas</a:t>
                      </a:r>
                      <a:r>
                        <a:rPr lang="en-US" sz="1800" u="none" cap="none" strike="noStrike"/>
                        <a:t> ações assistenciais de caráter de emergência; </a:t>
                      </a:r>
                      <a:endParaRPr sz="1800" u="none" cap="none" strike="noStrike"/>
                    </a:p>
                  </a:txBody>
                  <a:tcPr marT="91425" marB="91425" marR="91425" marL="91425" anchor="ctr">
                    <a:lnL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Atender, em conjunto com os Estados, o Distrito Federal e os municípios</a:t>
                      </a:r>
                      <a:r>
                        <a:rPr lang="en-US" sz="1800"/>
                        <a:t> com </a:t>
                      </a:r>
                      <a:r>
                        <a:rPr lang="en-US" sz="1800" u="none" cap="none" strike="noStrike"/>
                        <a:t>ações assistenciais de caráter de emergência; cofinancia</a:t>
                      </a:r>
                      <a:r>
                        <a:rPr lang="en-US" sz="1800"/>
                        <a:t>r </a:t>
                      </a:r>
                      <a:r>
                        <a:rPr lang="en-US" sz="1800" u="none" cap="none" strike="noStrike"/>
                        <a:t>o Serviço de Proteção em Situações de Calamidades Públicas e de Emergências</a:t>
                      </a:r>
                      <a:endParaRPr sz="1800" u="none" cap="none" strike="noStrike"/>
                    </a:p>
                  </a:txBody>
                  <a:tcPr marT="91425" marB="91425" marR="91425" marL="91425" anchor="ctr">
                    <a:lnL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"/>
          <p:cNvSpPr txBox="1"/>
          <p:nvPr/>
        </p:nvSpPr>
        <p:spPr>
          <a:xfrm>
            <a:off x="310750" y="381000"/>
            <a:ext cx="112953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35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Atuação socioassistencial </a:t>
            </a:r>
            <a:endParaRPr b="1" i="0" sz="3500" u="none" cap="none" strike="noStrike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35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          </a:t>
            </a:r>
            <a:r>
              <a:rPr b="1" i="0" lang="en-US" sz="3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i="0" sz="35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2" name="Google Shape;152;p2"/>
          <p:cNvSpPr txBox="1"/>
          <p:nvPr/>
        </p:nvSpPr>
        <p:spPr>
          <a:xfrm>
            <a:off x="480475" y="1268950"/>
            <a:ext cx="11125500" cy="15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ato"/>
              <a:buChar char="●"/>
            </a:pPr>
            <a:r>
              <a:rPr b="0" i="0" lang="en-US" sz="2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Principal atuação se refere às provisões relacionadas ao Serviço de Proteç</a:t>
            </a:r>
            <a:r>
              <a:rPr lang="en-US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ã</a:t>
            </a:r>
            <a:r>
              <a:rPr b="0" i="0" lang="en-US" sz="2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 em Situações de Calamidades Públicas e Emergências (Tipificação Nacional de Serviços Socioassistenciais, 2009) e oferta de </a:t>
            </a:r>
            <a:r>
              <a:rPr lang="en-US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benefícios</a:t>
            </a:r>
            <a:r>
              <a:rPr b="0" i="0" lang="en-US" sz="2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eventuais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300"/>
              <a:buFont typeface="Lato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153" name="Google Shape;153;p2"/>
          <p:cNvGraphicFramePr/>
          <p:nvPr/>
        </p:nvGraphicFramePr>
        <p:xfrm>
          <a:off x="184936" y="27363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{7FC28E05-316E-4861-9A28-2956B951194B}</a:tableStyleId>
              </a:tblPr>
              <a:tblGrid>
                <a:gridCol w="5794625"/>
                <a:gridCol w="5794625"/>
              </a:tblGrid>
              <a:tr h="428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/>
                        <a:t>Descrição</a:t>
                      </a:r>
                      <a:endParaRPr b="1" sz="2000" u="none" cap="none" strike="noStrike"/>
                    </a:p>
                  </a:txBody>
                  <a:tcPr marT="91425" marB="91425" marR="91425" marL="91425" anchor="ctr">
                    <a:lnL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/>
                        <a:t>Principais objetivos</a:t>
                      </a:r>
                      <a:endParaRPr b="1" sz="2000" u="none" cap="none" strike="noStrike"/>
                    </a:p>
                  </a:txBody>
                  <a:tcPr marT="91425" marB="91425" marR="91425" marL="91425" anchor="ctr">
                    <a:lnL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515850">
                <a:tc>
                  <a:txBody>
                    <a:bodyPr/>
                    <a:lstStyle/>
                    <a:p>
                      <a:pPr indent="-285750" lvl="0" marL="36036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"/>
                        <a:buChar char="✔"/>
                      </a:pPr>
                      <a:r>
                        <a:rPr lang="en-U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Promove apoio e proteção à população atingida por situações de emergência e calamidade pública, com a oferta de alojamentos provisórios, atenções e provisões materiais, conforme as necessidades detectadas;</a:t>
                      </a:r>
                      <a:endParaRPr sz="1400" u="none" cap="none" strike="noStrike"/>
                    </a:p>
                    <a:p>
                      <a:pPr indent="-171450" lvl="0" marL="36036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-285750" lvl="0" marL="36036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"/>
                        <a:buChar char="✔"/>
                      </a:pPr>
                      <a:r>
                        <a:rPr lang="en-U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Assegura a realização de articulações e a participação em ações conjuntas de caráter intersetorial para a minimização dos danos ocasionados e o provimento das necessidades verificadas.</a:t>
                      </a:r>
                      <a:endParaRPr sz="18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85750" lvl="0" marL="36036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"/>
                        <a:buChar char="✔"/>
                      </a:pPr>
                      <a:r>
                        <a:rPr lang="en-U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Assegurar acolhimento imediato em condições dignas e de segurança;</a:t>
                      </a:r>
                      <a:endParaRPr sz="1400" u="none" cap="none" strike="noStrike"/>
                    </a:p>
                    <a:p>
                      <a:pPr indent="-184150" lvl="0" marL="36036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-285750" lvl="0" marL="36036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"/>
                        <a:buChar char="✔"/>
                      </a:pPr>
                      <a:r>
                        <a:rPr lang="en-U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Manter alojamentos provisórios, quando necessário;</a:t>
                      </a:r>
                      <a:endParaRPr sz="1400" u="none" cap="none" strike="noStrike"/>
                    </a:p>
                    <a:p>
                      <a:pPr indent="0" lvl="0" marL="7461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-285750" lvl="0" marL="36036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"/>
                        <a:buChar char="✔"/>
                      </a:pPr>
                      <a:r>
                        <a:rPr lang="en-U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Articular a rede de políticas públicas e redes sociais de apoio para prover as necessidades detectadas;</a:t>
                      </a:r>
                      <a:endParaRPr sz="1400" u="none" cap="none" strike="noStrike"/>
                    </a:p>
                    <a:p>
                      <a:pPr indent="0" lvl="0" marL="7461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-285750" lvl="0" marL="36036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"/>
                        <a:buChar char="✔"/>
                      </a:pPr>
                      <a:r>
                        <a:rPr lang="en-US" sz="18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Promover a inserção na rede socioassistencial e o acesso a benefícios eventuais.</a:t>
                      </a:r>
                      <a:endParaRPr sz="18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ad2a404837_0_10"/>
          <p:cNvSpPr txBox="1"/>
          <p:nvPr>
            <p:ph type="title"/>
          </p:nvPr>
        </p:nvSpPr>
        <p:spPr>
          <a:xfrm>
            <a:off x="625400" y="1093727"/>
            <a:ext cx="10587000" cy="4664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600"/>
              <a:t>Como o gestor deve atuar?</a:t>
            </a:r>
            <a:br>
              <a:rPr b="1" lang="en-US" sz="2600"/>
            </a:br>
            <a:endParaRPr b="1" sz="2600"/>
          </a:p>
          <a:p>
            <a:pPr indent="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00000"/>
                </a:solidFill>
              </a:rPr>
              <a:t>A importância do planejamento e da organização</a:t>
            </a:r>
            <a:endParaRPr b="1" sz="2600">
              <a:solidFill>
                <a:srgbClr val="000000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br>
              <a:rPr b="1" lang="en-US" sz="2600"/>
            </a:br>
            <a:endParaRPr b="1" sz="26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ad2a404837_0_31"/>
          <p:cNvSpPr txBox="1"/>
          <p:nvPr>
            <p:ph type="title"/>
          </p:nvPr>
        </p:nvSpPr>
        <p:spPr>
          <a:xfrm>
            <a:off x="609453" y="152727"/>
            <a:ext cx="10682700" cy="166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0000"/>
                </a:solidFill>
                <a:highlight>
                  <a:schemeClr val="lt1"/>
                </a:highlight>
              </a:rPr>
              <a:t>Aspectos importantes: preparação e execução de ações nesses contextos</a:t>
            </a:r>
            <a:endParaRPr sz="4100">
              <a:solidFill>
                <a:srgbClr val="FF0000"/>
              </a:solidFill>
              <a:highlight>
                <a:schemeClr val="lt1"/>
              </a:highlight>
            </a:endParaRPr>
          </a:p>
        </p:txBody>
      </p:sp>
      <p:sp>
        <p:nvSpPr>
          <p:cNvPr id="166" name="Google Shape;166;g1ad2a404837_0_31"/>
          <p:cNvSpPr txBox="1"/>
          <p:nvPr/>
        </p:nvSpPr>
        <p:spPr>
          <a:xfrm>
            <a:off x="526550" y="2009550"/>
            <a:ext cx="102390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Atuação conjunta: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Nenhum órgão atua isoladamente;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Ações devem ser integradas e complementares;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Ações devem ser articuladas (intersetorial e interinstitucional);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Coordenação das ações: Defesa Civil, com o apoio dos órgãos envolvidos;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Deve haver fluxos claros para comunicação rápida entre os envolvidos.</a:t>
            </a:r>
            <a:endParaRPr sz="2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ad2a404837_0_44"/>
          <p:cNvSpPr txBox="1"/>
          <p:nvPr>
            <p:ph type="title"/>
          </p:nvPr>
        </p:nvSpPr>
        <p:spPr>
          <a:xfrm>
            <a:off x="526553" y="72977"/>
            <a:ext cx="10682700" cy="166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0000"/>
                </a:solidFill>
                <a:highlight>
                  <a:schemeClr val="lt1"/>
                </a:highlight>
              </a:rPr>
              <a:t>Aspectos importantes: preparação e execução de ações nesses contextos</a:t>
            </a:r>
            <a:endParaRPr sz="4100">
              <a:solidFill>
                <a:srgbClr val="FF0000"/>
              </a:solidFill>
              <a:highlight>
                <a:schemeClr val="lt1"/>
              </a:highlight>
            </a:endParaRPr>
          </a:p>
        </p:txBody>
      </p:sp>
      <p:sp>
        <p:nvSpPr>
          <p:cNvPr id="173" name="Google Shape;173;g1ad2a404837_0_44"/>
          <p:cNvSpPr txBox="1"/>
          <p:nvPr/>
        </p:nvSpPr>
        <p:spPr>
          <a:xfrm>
            <a:off x="526550" y="1851300"/>
            <a:ext cx="10239000" cy="50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chemeClr val="dk1"/>
                </a:solidFill>
              </a:rPr>
              <a:t>-Ações de atendimento, especialmente de grupos mais vulneráveis nesses contextos, como crianças  adolescentes, idosos, PCD, acamados, com mobilidade reduzida, p/ex;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chemeClr val="dk1"/>
                </a:solidFill>
              </a:rPr>
              <a:t>-Previsão do acompanhamento das pessoas e famílias já inseridas nos serviços socioassistenciais (agravamento das vulnerabilidades) e novos casos;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chemeClr val="dk1"/>
                </a:solidFill>
              </a:rPr>
              <a:t>-Responsabilidades por cada ação (e atores envolvidos);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</a:rPr>
              <a:t>-Recursos (humanos, materiais, logística) que serão empregados.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ad2a404837_0_52"/>
          <p:cNvSpPr txBox="1"/>
          <p:nvPr>
            <p:ph type="title"/>
          </p:nvPr>
        </p:nvSpPr>
        <p:spPr>
          <a:xfrm>
            <a:off x="641353" y="-150298"/>
            <a:ext cx="10682700" cy="166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0000"/>
                </a:solidFill>
                <a:highlight>
                  <a:schemeClr val="lt1"/>
                </a:highlight>
              </a:rPr>
              <a:t>Aspectos importantes: preparação e execução de ações nesses contextos</a:t>
            </a:r>
            <a:endParaRPr sz="4100">
              <a:solidFill>
                <a:srgbClr val="FF0000"/>
              </a:solidFill>
              <a:highlight>
                <a:schemeClr val="lt1"/>
              </a:highlight>
            </a:endParaRPr>
          </a:p>
        </p:txBody>
      </p:sp>
      <p:sp>
        <p:nvSpPr>
          <p:cNvPr id="180" name="Google Shape;180;g1ad2a404837_0_52"/>
          <p:cNvSpPr txBox="1"/>
          <p:nvPr/>
        </p:nvSpPr>
        <p:spPr>
          <a:xfrm>
            <a:off x="542500" y="1897900"/>
            <a:ext cx="10239000" cy="60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</a:rPr>
              <a:t>●</a:t>
            </a:r>
            <a:r>
              <a:rPr b="1" lang="en-US" sz="2300">
                <a:solidFill>
                  <a:schemeClr val="dk1"/>
                </a:solidFill>
              </a:rPr>
              <a:t>Gabinete de crise (ou sala de situação) no âmbito municipal: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-Responsável pelo planejamento, execução e monitoramento das ações emergenciais no município;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-Na ocorrência do desastre será imediatamente instituído, para que em conjunto com os demais atores envolvidos, sejam colocados em prática os planos de ação previamente elaborados;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-Prever formalmente a criação antes da ocorrência; vincular diretamente ao Gabinete do Prefeito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-Importante: participação das diferentes secretarias municipais envolvidas e da Procuradoria municipal - Assistência Social tem papel fundamental;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-Participação de outros atores (Sistema de Justiça, órgãos de defesa e garantia de direitos, dentre outros);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ssencial">
  <a:themeElements>
    <a:clrScheme name="Es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SEDESE</dc:creator>
</cp:coreProperties>
</file>