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5" r:id="rId2"/>
    <p:sldId id="267" r:id="rId3"/>
    <p:sldId id="257" r:id="rId4"/>
    <p:sldId id="258" r:id="rId5"/>
    <p:sldId id="300" r:id="rId6"/>
    <p:sldId id="298" r:id="rId7"/>
    <p:sldId id="291" r:id="rId8"/>
    <p:sldId id="301" r:id="rId9"/>
    <p:sldId id="313" r:id="rId10"/>
    <p:sldId id="312" r:id="rId11"/>
    <p:sldId id="297" r:id="rId12"/>
    <p:sldId id="314" r:id="rId13"/>
    <p:sldId id="315" r:id="rId14"/>
    <p:sldId id="296" r:id="rId15"/>
    <p:sldId id="316" r:id="rId16"/>
    <p:sldId id="317" r:id="rId17"/>
    <p:sldId id="318" r:id="rId18"/>
    <p:sldId id="319" r:id="rId19"/>
    <p:sldId id="311" r:id="rId20"/>
    <p:sldId id="295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Raleway Thin" panose="020B0604020202020204" charset="0"/>
      <p:regular r:id="rId33"/>
      <p:bold r:id="rId34"/>
      <p:italic r:id="rId35"/>
      <p:boldItalic r:id="rId36"/>
    </p:embeddedFont>
    <p:embeddedFont>
      <p:font typeface="Avenir Next LT Pro" panose="020B0604020202020204" charset="0"/>
      <p:regular r:id="rId37"/>
      <p:bold r:id="rId38"/>
      <p:italic r:id="rId39"/>
      <p:boldItalic r:id="rId40"/>
    </p:embeddedFont>
    <p:embeddedFont>
      <p:font typeface="Poppins Light" panose="020B0604020202020204" charset="0"/>
      <p:regular r:id="rId41"/>
      <p:italic r:id="rId4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eza.cotta\Downloads\Dados%20diagn&#243;stico%20cadastro%2020230111%2019hs%20-%20ENVIADO%20PARA%20ASSESSORIA%20EM%201002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AGICAD%202\Dados%20diagn&#243;stico%20cadastro%2020230111%2019hs%20-%20ENVIADO%20PARA%20ASSESSORIA%20EM%201002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eza.cotta\Downloads\Dados%20diagn&#243;stico%20cadastro%2020230111%2019hs%20-%20ENVIADO%20PARA%20ASSESSORIA%20EM%201002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reza.cotta\Downloads\Dados%20diagn&#243;stico%20cadastro%2020230111%2019hs%20-%20ENVIADO%20PARA%20ASSESSORIA%20EM%201002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pt-BR" sz="1200" b="1">
                <a:latin typeface="Avenir Next LT Pro" panose="020B0504020202020204" pitchFamily="34" charset="0"/>
              </a:rPr>
              <a:t>Cadastro Único (em milhões)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8040655859900936E-2"/>
          <c:y val="0.15597763385459873"/>
          <c:w val="0.93831055710821798"/>
          <c:h val="0.72259873511571548"/>
        </c:manualLayout>
      </c:layout>
      <c:lineChart>
        <c:grouping val="standard"/>
        <c:varyColors val="0"/>
        <c:ser>
          <c:idx val="1"/>
          <c:order val="1"/>
          <c:tx>
            <c:v>Cadastro Único</c:v>
          </c:tx>
          <c:spPr>
            <a:ln w="28575" cap="rnd">
              <a:solidFill>
                <a:schemeClr val="accent6">
                  <a:tint val="77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6">
                  <a:tint val="77000"/>
                </a:schemeClr>
              </a:solidFill>
              <a:ln w="9525">
                <a:solidFill>
                  <a:schemeClr val="accent6">
                    <a:tint val="77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familias!$B$2:$B$7</c:f>
              <c:numCache>
                <c:formatCode>mmm\-yy</c:formatCode>
                <c:ptCount val="6"/>
                <c:pt idx="0">
                  <c:v>42339</c:v>
                </c:pt>
                <c:pt idx="1">
                  <c:v>43435</c:v>
                </c:pt>
                <c:pt idx="2">
                  <c:v>43800</c:v>
                </c:pt>
                <c:pt idx="3">
                  <c:v>44166</c:v>
                </c:pt>
                <c:pt idx="4">
                  <c:v>44470</c:v>
                </c:pt>
                <c:pt idx="5">
                  <c:v>44896</c:v>
                </c:pt>
              </c:numCache>
            </c:numRef>
          </c:cat>
          <c:val>
            <c:numRef>
              <c:f>familias!$C$2:$C$7</c:f>
              <c:numCache>
                <c:formatCode>0</c:formatCode>
                <c:ptCount val="6"/>
                <c:pt idx="0">
                  <c:v>27.325068999999999</c:v>
                </c:pt>
                <c:pt idx="1">
                  <c:v>26.913730999999999</c:v>
                </c:pt>
                <c:pt idx="2">
                  <c:v>28.884</c:v>
                </c:pt>
                <c:pt idx="3">
                  <c:v>28.87519</c:v>
                </c:pt>
                <c:pt idx="4">
                  <c:v>31.450267</c:v>
                </c:pt>
                <c:pt idx="5">
                  <c:v>41.293864999999997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D9E-4832-A5F8-7BB39F233F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7358400"/>
        <c:axId val="92736464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familias!$B$1</c15:sqref>
                        </c15:formulaRef>
                      </c:ext>
                    </c:extLst>
                    <c:strCache>
                      <c:ptCount val="1"/>
                      <c:pt idx="0">
                        <c:v>Ano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shade val="76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shade val="76000"/>
                      </a:schemeClr>
                    </a:solidFill>
                    <a:ln w="9525">
                      <a:solidFill>
                        <a:schemeClr val="accent6">
                          <a:shade val="76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familias!$B$2:$B$7</c15:sqref>
                        </c15:formulaRef>
                      </c:ext>
                    </c:extLst>
                    <c:numCache>
                      <c:formatCode>mmm\-yy</c:formatCode>
                      <c:ptCount val="6"/>
                      <c:pt idx="0">
                        <c:v>42339</c:v>
                      </c:pt>
                      <c:pt idx="1">
                        <c:v>43435</c:v>
                      </c:pt>
                      <c:pt idx="2">
                        <c:v>43800</c:v>
                      </c:pt>
                      <c:pt idx="3">
                        <c:v>44166</c:v>
                      </c:pt>
                      <c:pt idx="4">
                        <c:v>44470</c:v>
                      </c:pt>
                      <c:pt idx="5">
                        <c:v>44896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familias!$B$2:$B$7</c15:sqref>
                        </c15:formulaRef>
                      </c:ext>
                    </c:extLst>
                    <c:numCache>
                      <c:formatCode>mmm\-yy</c:formatCode>
                      <c:ptCount val="6"/>
                      <c:pt idx="0">
                        <c:v>42339</c:v>
                      </c:pt>
                      <c:pt idx="1">
                        <c:v>43435</c:v>
                      </c:pt>
                      <c:pt idx="2">
                        <c:v>43800</c:v>
                      </c:pt>
                      <c:pt idx="3">
                        <c:v>44166</c:v>
                      </c:pt>
                      <c:pt idx="4">
                        <c:v>44470</c:v>
                      </c:pt>
                      <c:pt idx="5">
                        <c:v>44896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AD9E-4832-A5F8-7BB39F233FD7}"/>
                  </c:ext>
                </c:extLst>
              </c15:ser>
            </c15:filteredLineSeries>
          </c:ext>
        </c:extLst>
      </c:lineChart>
      <c:catAx>
        <c:axId val="927358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927364640"/>
        <c:crosses val="autoZero"/>
        <c:auto val="0"/>
        <c:lblAlgn val="ctr"/>
        <c:lblOffset val="100"/>
        <c:noMultiLvlLbl val="0"/>
      </c:catAx>
      <c:valAx>
        <c:axId val="9273646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2735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pt-BR" sz="1200" b="1" noProof="0" dirty="0">
                <a:latin typeface="Avenir Next LT Pro" panose="020B0504020202020204" pitchFamily="34" charset="0"/>
              </a:rPr>
              <a:t>Cadastro Único: média de pessoas por família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3136482939632545E-2"/>
          <c:y val="0.18560185185185185"/>
          <c:w val="0.82396281714785646"/>
          <c:h val="0.61498432487605714"/>
        </c:manualLayout>
      </c:layout>
      <c:lineChart>
        <c:grouping val="standard"/>
        <c:varyColors val="0"/>
        <c:ser>
          <c:idx val="1"/>
          <c:order val="0"/>
          <c:tx>
            <c:strRef>
              <c:f>pessoas!$D$9</c:f>
              <c:strCache>
                <c:ptCount val="1"/>
                <c:pt idx="0">
                  <c:v>Pessoas por família</c:v>
                </c:pt>
              </c:strCache>
            </c:strRef>
          </c:tx>
          <c:spPr>
            <a:ln w="15875" cap="rnd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pessoas!$A$10:$A$15</c:f>
              <c:numCache>
                <c:formatCode>mmm\-yy</c:formatCode>
                <c:ptCount val="6"/>
                <c:pt idx="0">
                  <c:v>42339</c:v>
                </c:pt>
                <c:pt idx="1">
                  <c:v>43435</c:v>
                </c:pt>
                <c:pt idx="2">
                  <c:v>43800</c:v>
                </c:pt>
                <c:pt idx="3">
                  <c:v>44166</c:v>
                </c:pt>
                <c:pt idx="4">
                  <c:v>44470</c:v>
                </c:pt>
                <c:pt idx="5">
                  <c:v>44896</c:v>
                </c:pt>
              </c:numCache>
            </c:numRef>
          </c:cat>
          <c:val>
            <c:numRef>
              <c:f>pessoas!$D$10:$D$15</c:f>
              <c:numCache>
                <c:formatCode>_(* #,##0.00_);_(* \(#,##0.00\);_(* "-"??_);_(@_)</c:formatCode>
                <c:ptCount val="6"/>
                <c:pt idx="0">
                  <c:v>2.9626165262382318</c:v>
                </c:pt>
                <c:pt idx="1">
                  <c:v>2.7359657417992325</c:v>
                </c:pt>
                <c:pt idx="2">
                  <c:v>2.6456638277246918</c:v>
                </c:pt>
                <c:pt idx="3">
                  <c:v>2.6050233089375343</c:v>
                </c:pt>
                <c:pt idx="4">
                  <c:v>2.5406396072885484</c:v>
                </c:pt>
                <c:pt idx="5">
                  <c:v>2.2673120571300363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86E-48BE-96DD-A8233164A9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4584688"/>
        <c:axId val="234589680"/>
      </c:lineChart>
      <c:catAx>
        <c:axId val="2345846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234589680"/>
        <c:crosses val="autoZero"/>
        <c:auto val="0"/>
        <c:lblAlgn val="ctr"/>
        <c:lblOffset val="100"/>
        <c:noMultiLvlLbl val="0"/>
      </c:catAx>
      <c:valAx>
        <c:axId val="23458968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23458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pt-BR" sz="1200" b="1">
                <a:latin typeface="Avenir Next LT Pro" panose="020B0504020202020204" pitchFamily="34" charset="0"/>
              </a:rPr>
              <a:t>Bolsa</a:t>
            </a:r>
            <a:r>
              <a:rPr lang="pt-BR" sz="1200" b="1" baseline="0">
                <a:latin typeface="Avenir Next LT Pro" panose="020B0504020202020204" pitchFamily="34" charset="0"/>
              </a:rPr>
              <a:t> Família/Auxílio Brasil</a:t>
            </a:r>
            <a:r>
              <a:rPr lang="pt-BR" sz="1200" b="1">
                <a:latin typeface="Avenir Next LT Pro" panose="020B0504020202020204" pitchFamily="34" charset="0"/>
              </a:rPr>
              <a:t> (em milhões)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PBF/PAB</c:v>
          </c:tx>
          <c:spPr>
            <a:ln w="28575" cap="rnd">
              <a:solidFill>
                <a:schemeClr val="accent6">
                  <a:tint val="77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6">
                  <a:tint val="77000"/>
                </a:schemeClr>
              </a:solidFill>
              <a:ln w="9525">
                <a:solidFill>
                  <a:schemeClr val="accent6">
                    <a:tint val="77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familias!$B$2:$B$7</c:f>
              <c:numCache>
                <c:formatCode>mmm\-yy</c:formatCode>
                <c:ptCount val="6"/>
                <c:pt idx="0">
                  <c:v>42339</c:v>
                </c:pt>
                <c:pt idx="1">
                  <c:v>43435</c:v>
                </c:pt>
                <c:pt idx="2">
                  <c:v>43800</c:v>
                </c:pt>
                <c:pt idx="3">
                  <c:v>44166</c:v>
                </c:pt>
                <c:pt idx="4">
                  <c:v>44470</c:v>
                </c:pt>
                <c:pt idx="5">
                  <c:v>44896</c:v>
                </c:pt>
              </c:numCache>
            </c:numRef>
          </c:cat>
          <c:val>
            <c:numRef>
              <c:f>familias!$C$9:$C$14</c:f>
              <c:numCache>
                <c:formatCode>0</c:formatCode>
                <c:ptCount val="6"/>
                <c:pt idx="0">
                  <c:v>13.969144999999999</c:v>
                </c:pt>
                <c:pt idx="1">
                  <c:v>13.760882000000001</c:v>
                </c:pt>
                <c:pt idx="2">
                  <c:v>13.228012</c:v>
                </c:pt>
                <c:pt idx="3">
                  <c:v>14.232704999999999</c:v>
                </c:pt>
                <c:pt idx="4">
                  <c:v>14.506301000000001</c:v>
                </c:pt>
                <c:pt idx="5">
                  <c:v>21.593434999999999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364-4539-879C-D908AAE547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7358400"/>
        <c:axId val="92736464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familias!$B$1</c15:sqref>
                        </c15:formulaRef>
                      </c:ext>
                    </c:extLst>
                    <c:strCache>
                      <c:ptCount val="1"/>
                      <c:pt idx="0">
                        <c:v>Ano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shade val="76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shade val="76000"/>
                      </a:schemeClr>
                    </a:solidFill>
                    <a:ln w="9525">
                      <a:solidFill>
                        <a:schemeClr val="accent6">
                          <a:shade val="76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familias!$B$2:$B$7</c15:sqref>
                        </c15:formulaRef>
                      </c:ext>
                    </c:extLst>
                    <c:numCache>
                      <c:formatCode>mmm\-yy</c:formatCode>
                      <c:ptCount val="6"/>
                      <c:pt idx="0">
                        <c:v>42339</c:v>
                      </c:pt>
                      <c:pt idx="1">
                        <c:v>43435</c:v>
                      </c:pt>
                      <c:pt idx="2">
                        <c:v>43800</c:v>
                      </c:pt>
                      <c:pt idx="3">
                        <c:v>44166</c:v>
                      </c:pt>
                      <c:pt idx="4">
                        <c:v>44470</c:v>
                      </c:pt>
                      <c:pt idx="5">
                        <c:v>44896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familias!$B$2:$B$7</c15:sqref>
                        </c15:formulaRef>
                      </c:ext>
                    </c:extLst>
                    <c:numCache>
                      <c:formatCode>mmm\-yy</c:formatCode>
                      <c:ptCount val="6"/>
                      <c:pt idx="0">
                        <c:v>42339</c:v>
                      </c:pt>
                      <c:pt idx="1">
                        <c:v>43435</c:v>
                      </c:pt>
                      <c:pt idx="2">
                        <c:v>43800</c:v>
                      </c:pt>
                      <c:pt idx="3">
                        <c:v>44166</c:v>
                      </c:pt>
                      <c:pt idx="4">
                        <c:v>44470</c:v>
                      </c:pt>
                      <c:pt idx="5">
                        <c:v>44896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364-4539-879C-D908AAE54787}"/>
                  </c:ext>
                </c:extLst>
              </c15:ser>
            </c15:filteredLineSeries>
          </c:ext>
        </c:extLst>
      </c:lineChart>
      <c:catAx>
        <c:axId val="927358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927364640"/>
        <c:crosses val="autoZero"/>
        <c:auto val="0"/>
        <c:lblAlgn val="ctr"/>
        <c:lblOffset val="100"/>
        <c:noMultiLvlLbl val="0"/>
      </c:catAx>
      <c:valAx>
        <c:axId val="9273646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2735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pt-BR" b="1">
                <a:latin typeface="Avenir Next LT Pro" panose="020B0504020202020204" pitchFamily="34" charset="0"/>
              </a:rPr>
              <a:t>Bolsa Família/Auxílio</a:t>
            </a:r>
            <a:r>
              <a:rPr lang="pt-BR" b="1" baseline="0">
                <a:latin typeface="Avenir Next LT Pro" panose="020B0504020202020204" pitchFamily="34" charset="0"/>
              </a:rPr>
              <a:t> Brasil</a:t>
            </a:r>
            <a:endParaRPr lang="pt-BR" b="1">
              <a:latin typeface="Avenir Next LT Pro" panose="020B05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3136482939632545E-2"/>
          <c:y val="0.18560185185185185"/>
          <c:w val="0.82396281714785646"/>
          <c:h val="0.61498432487605714"/>
        </c:manualLayout>
      </c:layout>
      <c:lineChart>
        <c:grouping val="standard"/>
        <c:varyColors val="0"/>
        <c:ser>
          <c:idx val="1"/>
          <c:order val="0"/>
          <c:tx>
            <c:strRef>
              <c:f>pessoas!$D$9</c:f>
              <c:strCache>
                <c:ptCount val="1"/>
                <c:pt idx="0">
                  <c:v>Pessoas por família</c:v>
                </c:pt>
              </c:strCache>
            </c:strRef>
          </c:tx>
          <c:spPr>
            <a:ln w="28575" cap="rnd">
              <a:solidFill>
                <a:schemeClr val="accent6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pessoas!$A$29:$A$34</c:f>
              <c:numCache>
                <c:formatCode>mmm\-yy</c:formatCode>
                <c:ptCount val="6"/>
                <c:pt idx="0">
                  <c:v>42339</c:v>
                </c:pt>
                <c:pt idx="1">
                  <c:v>43435</c:v>
                </c:pt>
                <c:pt idx="2">
                  <c:v>43800</c:v>
                </c:pt>
                <c:pt idx="3">
                  <c:v>44166</c:v>
                </c:pt>
                <c:pt idx="4">
                  <c:v>44470</c:v>
                </c:pt>
                <c:pt idx="5">
                  <c:v>44896</c:v>
                </c:pt>
              </c:numCache>
            </c:numRef>
          </c:cat>
          <c:val>
            <c:numRef>
              <c:f>pessoas!$D$29:$D$34</c:f>
              <c:numCache>
                <c:formatCode>_(* #,##0.00_);_(* \(#,##0.00\);_(* "-"??_);_(@_)</c:formatCode>
                <c:ptCount val="6"/>
                <c:pt idx="0">
                  <c:v>3.3759458439999999</c:v>
                </c:pt>
                <c:pt idx="1">
                  <c:v>3.1053151969999999</c:v>
                </c:pt>
                <c:pt idx="2">
                  <c:v>3.1003808429999999</c:v>
                </c:pt>
                <c:pt idx="3">
                  <c:v>3.0469456789999998</c:v>
                </c:pt>
                <c:pt idx="4">
                  <c:v>3.009666282</c:v>
                </c:pt>
                <c:pt idx="5">
                  <c:v>2.5569394120000002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DAB-402F-BFA2-9ADC0C88E1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4584688"/>
        <c:axId val="234589680"/>
      </c:lineChart>
      <c:catAx>
        <c:axId val="2345846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234589680"/>
        <c:crosses val="autoZero"/>
        <c:auto val="0"/>
        <c:lblAlgn val="ctr"/>
        <c:lblOffset val="100"/>
        <c:noMultiLvlLbl val="0"/>
      </c:catAx>
      <c:valAx>
        <c:axId val="23458968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pt-BR"/>
          </a:p>
        </c:txPr>
        <c:crossAx val="23458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B3CF9-E708-421D-9707-DC273D7759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7AD701C-8F1C-4529-A548-52DE8293195B}">
      <dgm:prSet custT="1"/>
      <dgm:spPr>
        <a:solidFill>
          <a:srgbClr val="FE0002"/>
        </a:solidFill>
      </dgm:spPr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Campanha de utilidade pública </a:t>
          </a:r>
        </a:p>
      </dgm:t>
    </dgm:pt>
    <dgm:pt modelId="{1AE5C084-F553-434C-8CC1-715F9D4528D5}" type="parTrans" cxnId="{0496638E-5DC2-4B26-A496-ED001DBBBEB5}">
      <dgm:prSet/>
      <dgm:spPr/>
      <dgm:t>
        <a:bodyPr/>
        <a:lstStyle/>
        <a:p>
          <a:endParaRPr lang="pt-BR" sz="2000"/>
        </a:p>
      </dgm:t>
    </dgm:pt>
    <dgm:pt modelId="{3318F30C-155B-41CA-B3A2-C6F4B1114D5A}" type="sibTrans" cxnId="{0496638E-5DC2-4B26-A496-ED001DBBBEB5}">
      <dgm:prSet/>
      <dgm:spPr/>
      <dgm:t>
        <a:bodyPr/>
        <a:lstStyle/>
        <a:p>
          <a:endParaRPr lang="pt-BR" sz="2000"/>
        </a:p>
      </dgm:t>
    </dgm:pt>
    <dgm:pt modelId="{EEECAC28-461F-4C5B-8EDE-64E0000CC5E9}">
      <dgm:prSet custT="1"/>
      <dgm:spPr>
        <a:solidFill>
          <a:srgbClr val="FCDA00"/>
        </a:solidFill>
      </dgm:spPr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Novas funcionalidades do aplicativo Cadastro Único</a:t>
          </a:r>
        </a:p>
      </dgm:t>
    </dgm:pt>
    <dgm:pt modelId="{3D0E0817-DD6B-4037-BEA6-ABC2741C92F9}" type="parTrans" cxnId="{3FFA835E-7DBD-4C24-A678-616BB824635F}">
      <dgm:prSet/>
      <dgm:spPr/>
      <dgm:t>
        <a:bodyPr/>
        <a:lstStyle/>
        <a:p>
          <a:endParaRPr lang="pt-BR" sz="2000"/>
        </a:p>
      </dgm:t>
    </dgm:pt>
    <dgm:pt modelId="{249C303B-6E4E-4AE7-B853-7ACF421008B3}" type="sibTrans" cxnId="{3FFA835E-7DBD-4C24-A678-616BB824635F}">
      <dgm:prSet/>
      <dgm:spPr/>
      <dgm:t>
        <a:bodyPr/>
        <a:lstStyle/>
        <a:p>
          <a:endParaRPr lang="pt-BR" sz="2000"/>
        </a:p>
      </dgm:t>
    </dgm:pt>
    <dgm:pt modelId="{E49CB99B-C44C-45A2-B68C-83C1514E5DB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Capacitação dos novos entrevistadores e operadores </a:t>
          </a:r>
        </a:p>
      </dgm:t>
    </dgm:pt>
    <dgm:pt modelId="{D67C4E7B-A661-494E-981F-EB8197FAC647}" type="parTrans" cxnId="{2F5F98CF-F5BD-4A5D-8E37-302A16ED5925}">
      <dgm:prSet/>
      <dgm:spPr/>
      <dgm:t>
        <a:bodyPr/>
        <a:lstStyle/>
        <a:p>
          <a:endParaRPr lang="pt-BR" sz="2000"/>
        </a:p>
      </dgm:t>
    </dgm:pt>
    <dgm:pt modelId="{F27B2116-2799-4070-B8F8-D24ADE83C04A}" type="sibTrans" cxnId="{2F5F98CF-F5BD-4A5D-8E37-302A16ED5925}">
      <dgm:prSet/>
      <dgm:spPr/>
      <dgm:t>
        <a:bodyPr/>
        <a:lstStyle/>
        <a:p>
          <a:endParaRPr lang="pt-BR" sz="2000"/>
        </a:p>
      </dgm:t>
    </dgm:pt>
    <dgm:pt modelId="{340F49E9-A665-4CF5-AA14-C1ACA9506B5F}">
      <dgm:prSet custT="1"/>
      <dgm:spPr>
        <a:solidFill>
          <a:schemeClr val="tx1"/>
        </a:solidFill>
      </dgm:spPr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Aporte financeiro para entes federados </a:t>
          </a:r>
        </a:p>
      </dgm:t>
    </dgm:pt>
    <dgm:pt modelId="{B094CD4F-ED0C-4CCF-918B-AE8FE3E7B8F4}" type="parTrans" cxnId="{F4568A7A-0C73-4C51-9E5E-9B12FD92E858}">
      <dgm:prSet/>
      <dgm:spPr/>
      <dgm:t>
        <a:bodyPr/>
        <a:lstStyle/>
        <a:p>
          <a:endParaRPr lang="pt-BR" sz="2000"/>
        </a:p>
      </dgm:t>
    </dgm:pt>
    <dgm:pt modelId="{CAF8EA2B-2D08-466E-83B2-860A1AEBBCC2}" type="sibTrans" cxnId="{F4568A7A-0C73-4C51-9E5E-9B12FD92E858}">
      <dgm:prSet/>
      <dgm:spPr/>
      <dgm:t>
        <a:bodyPr/>
        <a:lstStyle/>
        <a:p>
          <a:endParaRPr lang="pt-BR" sz="2000"/>
        </a:p>
      </dgm:t>
    </dgm:pt>
    <dgm:pt modelId="{4A9CD4B1-18AF-4FC4-9D6D-FEF5BB9768E5}">
      <dgm:prSet custT="1"/>
      <dgm:spPr>
        <a:solidFill>
          <a:srgbClr val="01D100"/>
        </a:solidFill>
      </dgm:spPr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Qualificação dos dados do Cadastro Único</a:t>
          </a:r>
        </a:p>
      </dgm:t>
    </dgm:pt>
    <dgm:pt modelId="{53E163A4-AC53-41E8-AC3A-05980424F347}" type="parTrans" cxnId="{582BC145-6CBD-47E0-89F4-79FD70099EC2}">
      <dgm:prSet/>
      <dgm:spPr/>
      <dgm:t>
        <a:bodyPr/>
        <a:lstStyle/>
        <a:p>
          <a:endParaRPr lang="pt-BR" sz="2000"/>
        </a:p>
      </dgm:t>
    </dgm:pt>
    <dgm:pt modelId="{4FEBDF57-FAC1-4DA0-9C7E-4788DA99CB18}" type="sibTrans" cxnId="{582BC145-6CBD-47E0-89F4-79FD70099EC2}">
      <dgm:prSet/>
      <dgm:spPr/>
      <dgm:t>
        <a:bodyPr/>
        <a:lstStyle/>
        <a:p>
          <a:endParaRPr lang="pt-BR" sz="2000"/>
        </a:p>
      </dgm:t>
    </dgm:pt>
    <dgm:pt modelId="{D6F60319-C7EB-4961-B840-660AE2D46B84}">
      <dgm:prSet custT="1"/>
      <dgm:spPr/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Pactuação com estados, municípios e DF</a:t>
          </a:r>
        </a:p>
      </dgm:t>
    </dgm:pt>
    <dgm:pt modelId="{7EA9E7B1-F689-4EF8-9C59-4DCAB639D31F}" type="parTrans" cxnId="{4B1C9FEC-EA47-48BF-8830-B20E50A9257B}">
      <dgm:prSet/>
      <dgm:spPr/>
      <dgm:t>
        <a:bodyPr/>
        <a:lstStyle/>
        <a:p>
          <a:endParaRPr lang="pt-BR" sz="2000"/>
        </a:p>
      </dgm:t>
    </dgm:pt>
    <dgm:pt modelId="{2BDB388C-3B77-4810-A814-0C686CCACC30}" type="sibTrans" cxnId="{4B1C9FEC-EA47-48BF-8830-B20E50A9257B}">
      <dgm:prSet/>
      <dgm:spPr/>
      <dgm:t>
        <a:bodyPr/>
        <a:lstStyle/>
        <a:p>
          <a:endParaRPr lang="pt-BR" sz="2000"/>
        </a:p>
      </dgm:t>
    </dgm:pt>
    <dgm:pt modelId="{E48D861A-AEEF-4D20-AEE3-1B65983113B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Retomada de estudo para a estruturação do SUAS</a:t>
          </a:r>
        </a:p>
      </dgm:t>
    </dgm:pt>
    <dgm:pt modelId="{49356634-2A7B-49F1-9728-89484323508D}" type="parTrans" cxnId="{FB051629-63C3-4726-BEED-854FE90659FE}">
      <dgm:prSet/>
      <dgm:spPr/>
      <dgm:t>
        <a:bodyPr/>
        <a:lstStyle/>
        <a:p>
          <a:endParaRPr lang="pt-BR" sz="2000"/>
        </a:p>
      </dgm:t>
    </dgm:pt>
    <dgm:pt modelId="{0E900B9C-330F-401E-9CD4-E7BC7C1856D1}" type="sibTrans" cxnId="{FB051629-63C3-4726-BEED-854FE90659FE}">
      <dgm:prSet/>
      <dgm:spPr/>
      <dgm:t>
        <a:bodyPr/>
        <a:lstStyle/>
        <a:p>
          <a:endParaRPr lang="pt-BR" sz="2000"/>
        </a:p>
      </dgm:t>
    </dgm:pt>
    <dgm:pt modelId="{4D2D1C1A-7D36-4416-8D08-FB4E06770E5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pt-BR" sz="20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  <a:ea typeface="+mn-ea"/>
              <a:cs typeface="+mn-cs"/>
            </a:rPr>
            <a:t>Construção de ferramentas para a Vigilância Socioassistencial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 panose="020B0604020202020204"/>
          </a:endParaRPr>
        </a:p>
      </dgm:t>
    </dgm:pt>
    <dgm:pt modelId="{688F885D-817E-4167-9F2E-27C3299A0841}" type="parTrans" cxnId="{224CC248-0FA7-4713-9C5E-2E00127B1A37}">
      <dgm:prSet/>
      <dgm:spPr/>
      <dgm:t>
        <a:bodyPr/>
        <a:lstStyle/>
        <a:p>
          <a:endParaRPr lang="pt-BR" sz="2000"/>
        </a:p>
      </dgm:t>
    </dgm:pt>
    <dgm:pt modelId="{03A5DC25-F8F1-42F4-8499-CD3B542F0EBE}" type="sibTrans" cxnId="{224CC248-0FA7-4713-9C5E-2E00127B1A37}">
      <dgm:prSet/>
      <dgm:spPr/>
      <dgm:t>
        <a:bodyPr/>
        <a:lstStyle/>
        <a:p>
          <a:endParaRPr lang="pt-BR" sz="2000"/>
        </a:p>
      </dgm:t>
    </dgm:pt>
    <dgm:pt modelId="{17AC0EDC-4385-4729-9343-8DE09F775457}" type="pres">
      <dgm:prSet presAssocID="{0F7B3CF9-E708-421D-9707-DC273D7759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4628421-7809-49EC-B507-FA30F5D3EC2C}" type="pres">
      <dgm:prSet presAssocID="{D6F60319-C7EB-4961-B840-660AE2D46B84}" presName="parentText" presStyleLbl="node1" presStyleIdx="0" presStyleCnt="8" custLinFactNeighborX="-640" custLinFactNeighborY="1862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8A693B-0B10-4A7D-A404-5AD7E44A58F3}" type="pres">
      <dgm:prSet presAssocID="{2BDB388C-3B77-4810-A814-0C686CCACC30}" presName="spacer" presStyleCnt="0"/>
      <dgm:spPr/>
    </dgm:pt>
    <dgm:pt modelId="{354CBACC-7DF5-489A-8EB5-FBA28BB44A2F}" type="pres">
      <dgm:prSet presAssocID="{4A9CD4B1-18AF-4FC4-9D6D-FEF5BB9768E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AC8696-2D2F-4AEA-81D5-8A053FD60BE3}" type="pres">
      <dgm:prSet presAssocID="{4FEBDF57-FAC1-4DA0-9C7E-4788DA99CB18}" presName="spacer" presStyleCnt="0"/>
      <dgm:spPr/>
    </dgm:pt>
    <dgm:pt modelId="{DEE5EC8B-29E7-4832-BD64-61642BC73C60}" type="pres">
      <dgm:prSet presAssocID="{17AD701C-8F1C-4529-A548-52DE8293195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AA4872-7C67-4989-B8E4-4B10328F0DFE}" type="pres">
      <dgm:prSet presAssocID="{3318F30C-155B-41CA-B3A2-C6F4B1114D5A}" presName="spacer" presStyleCnt="0"/>
      <dgm:spPr/>
    </dgm:pt>
    <dgm:pt modelId="{5C9893F2-3E46-456D-AF68-CAE538D4095D}" type="pres">
      <dgm:prSet presAssocID="{EEECAC28-461F-4C5B-8EDE-64E0000CC5E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78C2E9-5FB9-4899-90CE-AD9D34A4145E}" type="pres">
      <dgm:prSet presAssocID="{249C303B-6E4E-4AE7-B853-7ACF421008B3}" presName="spacer" presStyleCnt="0"/>
      <dgm:spPr/>
    </dgm:pt>
    <dgm:pt modelId="{09C721C1-91BB-4C0A-A48D-930A7EE11517}" type="pres">
      <dgm:prSet presAssocID="{340F49E9-A665-4CF5-AA14-C1ACA9506B5F}" presName="parentText" presStyleLbl="node1" presStyleIdx="4" presStyleCnt="8" custLinFactNeighborY="-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CC7E97-5D52-4C87-AECF-33895B71E21D}" type="pres">
      <dgm:prSet presAssocID="{CAF8EA2B-2D08-466E-83B2-860A1AEBBCC2}" presName="spacer" presStyleCnt="0"/>
      <dgm:spPr/>
    </dgm:pt>
    <dgm:pt modelId="{C6DE6610-5AE5-4669-AD6A-35F3F911E4E8}" type="pres">
      <dgm:prSet presAssocID="{E49CB99B-C44C-45A2-B68C-83C1514E5DB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59B8F4-3757-4E08-AF75-3FAB1F991B3D}" type="pres">
      <dgm:prSet presAssocID="{F27B2116-2799-4070-B8F8-D24ADE83C04A}" presName="spacer" presStyleCnt="0"/>
      <dgm:spPr/>
    </dgm:pt>
    <dgm:pt modelId="{93E1E37E-3A11-4E2D-BF11-017F72F741AC}" type="pres">
      <dgm:prSet presAssocID="{E48D861A-AEEF-4D20-AEE3-1B65983113B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7573D1-5062-4500-9100-96A3DA96F374}" type="pres">
      <dgm:prSet presAssocID="{0E900B9C-330F-401E-9CD4-E7BC7C1856D1}" presName="spacer" presStyleCnt="0"/>
      <dgm:spPr/>
    </dgm:pt>
    <dgm:pt modelId="{3204D8FF-7CF5-49A7-B678-8D4B8C352104}" type="pres">
      <dgm:prSet presAssocID="{4D2D1C1A-7D36-4416-8D08-FB4E06770E5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722DDF-B399-40EE-AD61-92092CD92402}" type="presOf" srcId="{E49CB99B-C44C-45A2-B68C-83C1514E5DB7}" destId="{C6DE6610-5AE5-4669-AD6A-35F3F911E4E8}" srcOrd="0" destOrd="0" presId="urn:microsoft.com/office/officeart/2005/8/layout/vList2"/>
    <dgm:cxn modelId="{3FFA835E-7DBD-4C24-A678-616BB824635F}" srcId="{0F7B3CF9-E708-421D-9707-DC273D775945}" destId="{EEECAC28-461F-4C5B-8EDE-64E0000CC5E9}" srcOrd="3" destOrd="0" parTransId="{3D0E0817-DD6B-4037-BEA6-ABC2741C92F9}" sibTransId="{249C303B-6E4E-4AE7-B853-7ACF421008B3}"/>
    <dgm:cxn modelId="{0496638E-5DC2-4B26-A496-ED001DBBBEB5}" srcId="{0F7B3CF9-E708-421D-9707-DC273D775945}" destId="{17AD701C-8F1C-4529-A548-52DE8293195B}" srcOrd="2" destOrd="0" parTransId="{1AE5C084-F553-434C-8CC1-715F9D4528D5}" sibTransId="{3318F30C-155B-41CA-B3A2-C6F4B1114D5A}"/>
    <dgm:cxn modelId="{F4568A7A-0C73-4C51-9E5E-9B12FD92E858}" srcId="{0F7B3CF9-E708-421D-9707-DC273D775945}" destId="{340F49E9-A665-4CF5-AA14-C1ACA9506B5F}" srcOrd="4" destOrd="0" parTransId="{B094CD4F-ED0C-4CCF-918B-AE8FE3E7B8F4}" sibTransId="{CAF8EA2B-2D08-466E-83B2-860A1AEBBCC2}"/>
    <dgm:cxn modelId="{1C0D545C-3598-4528-B525-C0B09A0B844E}" type="presOf" srcId="{0F7B3CF9-E708-421D-9707-DC273D775945}" destId="{17AC0EDC-4385-4729-9343-8DE09F775457}" srcOrd="0" destOrd="0" presId="urn:microsoft.com/office/officeart/2005/8/layout/vList2"/>
    <dgm:cxn modelId="{47B5FDDB-EADE-410D-B62D-5DE18BF795E8}" type="presOf" srcId="{340F49E9-A665-4CF5-AA14-C1ACA9506B5F}" destId="{09C721C1-91BB-4C0A-A48D-930A7EE11517}" srcOrd="0" destOrd="0" presId="urn:microsoft.com/office/officeart/2005/8/layout/vList2"/>
    <dgm:cxn modelId="{FB051629-63C3-4726-BEED-854FE90659FE}" srcId="{0F7B3CF9-E708-421D-9707-DC273D775945}" destId="{E48D861A-AEEF-4D20-AEE3-1B65983113B6}" srcOrd="6" destOrd="0" parTransId="{49356634-2A7B-49F1-9728-89484323508D}" sibTransId="{0E900B9C-330F-401E-9CD4-E7BC7C1856D1}"/>
    <dgm:cxn modelId="{3346CBE6-7149-45A7-8DF6-FCEAC753BE63}" type="presOf" srcId="{4D2D1C1A-7D36-4416-8D08-FB4E06770E52}" destId="{3204D8FF-7CF5-49A7-B678-8D4B8C352104}" srcOrd="0" destOrd="0" presId="urn:microsoft.com/office/officeart/2005/8/layout/vList2"/>
    <dgm:cxn modelId="{446F841D-B443-433E-BD4B-6503C7BBAD19}" type="presOf" srcId="{D6F60319-C7EB-4961-B840-660AE2D46B84}" destId="{44628421-7809-49EC-B507-FA30F5D3EC2C}" srcOrd="0" destOrd="0" presId="urn:microsoft.com/office/officeart/2005/8/layout/vList2"/>
    <dgm:cxn modelId="{B9734287-43CF-443F-90A7-8AF189A72E32}" type="presOf" srcId="{E48D861A-AEEF-4D20-AEE3-1B65983113B6}" destId="{93E1E37E-3A11-4E2D-BF11-017F72F741AC}" srcOrd="0" destOrd="0" presId="urn:microsoft.com/office/officeart/2005/8/layout/vList2"/>
    <dgm:cxn modelId="{77EBEA32-C68A-42F1-9813-B5AE79DB339A}" type="presOf" srcId="{17AD701C-8F1C-4529-A548-52DE8293195B}" destId="{DEE5EC8B-29E7-4832-BD64-61642BC73C60}" srcOrd="0" destOrd="0" presId="urn:microsoft.com/office/officeart/2005/8/layout/vList2"/>
    <dgm:cxn modelId="{848B960F-899E-492C-B4B8-F39CB4F42C62}" type="presOf" srcId="{4A9CD4B1-18AF-4FC4-9D6D-FEF5BB9768E5}" destId="{354CBACC-7DF5-489A-8EB5-FBA28BB44A2F}" srcOrd="0" destOrd="0" presId="urn:microsoft.com/office/officeart/2005/8/layout/vList2"/>
    <dgm:cxn modelId="{4B1C9FEC-EA47-48BF-8830-B20E50A9257B}" srcId="{0F7B3CF9-E708-421D-9707-DC273D775945}" destId="{D6F60319-C7EB-4961-B840-660AE2D46B84}" srcOrd="0" destOrd="0" parTransId="{7EA9E7B1-F689-4EF8-9C59-4DCAB639D31F}" sibTransId="{2BDB388C-3B77-4810-A814-0C686CCACC30}"/>
    <dgm:cxn modelId="{2F5F98CF-F5BD-4A5D-8E37-302A16ED5925}" srcId="{0F7B3CF9-E708-421D-9707-DC273D775945}" destId="{E49CB99B-C44C-45A2-B68C-83C1514E5DB7}" srcOrd="5" destOrd="0" parTransId="{D67C4E7B-A661-494E-981F-EB8197FAC647}" sibTransId="{F27B2116-2799-4070-B8F8-D24ADE83C04A}"/>
    <dgm:cxn modelId="{582BC145-6CBD-47E0-89F4-79FD70099EC2}" srcId="{0F7B3CF9-E708-421D-9707-DC273D775945}" destId="{4A9CD4B1-18AF-4FC4-9D6D-FEF5BB9768E5}" srcOrd="1" destOrd="0" parTransId="{53E163A4-AC53-41E8-AC3A-05980424F347}" sibTransId="{4FEBDF57-FAC1-4DA0-9C7E-4788DA99CB18}"/>
    <dgm:cxn modelId="{76D441D2-5EDD-4257-B2C9-9036AD7B79D9}" type="presOf" srcId="{EEECAC28-461F-4C5B-8EDE-64E0000CC5E9}" destId="{5C9893F2-3E46-456D-AF68-CAE538D4095D}" srcOrd="0" destOrd="0" presId="urn:microsoft.com/office/officeart/2005/8/layout/vList2"/>
    <dgm:cxn modelId="{224CC248-0FA7-4713-9C5E-2E00127B1A37}" srcId="{0F7B3CF9-E708-421D-9707-DC273D775945}" destId="{4D2D1C1A-7D36-4416-8D08-FB4E06770E52}" srcOrd="7" destOrd="0" parTransId="{688F885D-817E-4167-9F2E-27C3299A0841}" sibTransId="{03A5DC25-F8F1-42F4-8499-CD3B542F0EBE}"/>
    <dgm:cxn modelId="{E290F917-3C32-4062-9347-C28969A83F0E}" type="presParOf" srcId="{17AC0EDC-4385-4729-9343-8DE09F775457}" destId="{44628421-7809-49EC-B507-FA30F5D3EC2C}" srcOrd="0" destOrd="0" presId="urn:microsoft.com/office/officeart/2005/8/layout/vList2"/>
    <dgm:cxn modelId="{2808063E-3E69-4E85-A9EB-F623C7022948}" type="presParOf" srcId="{17AC0EDC-4385-4729-9343-8DE09F775457}" destId="{1A8A693B-0B10-4A7D-A404-5AD7E44A58F3}" srcOrd="1" destOrd="0" presId="urn:microsoft.com/office/officeart/2005/8/layout/vList2"/>
    <dgm:cxn modelId="{1B7BAAE7-71B2-467A-8CED-7864DF43BAAC}" type="presParOf" srcId="{17AC0EDC-4385-4729-9343-8DE09F775457}" destId="{354CBACC-7DF5-489A-8EB5-FBA28BB44A2F}" srcOrd="2" destOrd="0" presId="urn:microsoft.com/office/officeart/2005/8/layout/vList2"/>
    <dgm:cxn modelId="{4D4002FA-8CD1-424B-A322-027046A47706}" type="presParOf" srcId="{17AC0EDC-4385-4729-9343-8DE09F775457}" destId="{F1AC8696-2D2F-4AEA-81D5-8A053FD60BE3}" srcOrd="3" destOrd="0" presId="urn:microsoft.com/office/officeart/2005/8/layout/vList2"/>
    <dgm:cxn modelId="{ADA1A742-3EDC-4B60-929C-018328ADB40B}" type="presParOf" srcId="{17AC0EDC-4385-4729-9343-8DE09F775457}" destId="{DEE5EC8B-29E7-4832-BD64-61642BC73C60}" srcOrd="4" destOrd="0" presId="urn:microsoft.com/office/officeart/2005/8/layout/vList2"/>
    <dgm:cxn modelId="{BDB2A15C-A049-4EB7-9612-C88A8EC80305}" type="presParOf" srcId="{17AC0EDC-4385-4729-9343-8DE09F775457}" destId="{E7AA4872-7C67-4989-B8E4-4B10328F0DFE}" srcOrd="5" destOrd="0" presId="urn:microsoft.com/office/officeart/2005/8/layout/vList2"/>
    <dgm:cxn modelId="{A288628E-0958-49CF-BCBB-D859F1BBD304}" type="presParOf" srcId="{17AC0EDC-4385-4729-9343-8DE09F775457}" destId="{5C9893F2-3E46-456D-AF68-CAE538D4095D}" srcOrd="6" destOrd="0" presId="urn:microsoft.com/office/officeart/2005/8/layout/vList2"/>
    <dgm:cxn modelId="{EBF78633-3305-4B8A-944C-D48C95F3818A}" type="presParOf" srcId="{17AC0EDC-4385-4729-9343-8DE09F775457}" destId="{B878C2E9-5FB9-4899-90CE-AD9D34A4145E}" srcOrd="7" destOrd="0" presId="urn:microsoft.com/office/officeart/2005/8/layout/vList2"/>
    <dgm:cxn modelId="{06FCE488-8641-4014-ABC9-9DB20D339420}" type="presParOf" srcId="{17AC0EDC-4385-4729-9343-8DE09F775457}" destId="{09C721C1-91BB-4C0A-A48D-930A7EE11517}" srcOrd="8" destOrd="0" presId="urn:microsoft.com/office/officeart/2005/8/layout/vList2"/>
    <dgm:cxn modelId="{8C246127-2767-4B87-9CDE-B79745F8C888}" type="presParOf" srcId="{17AC0EDC-4385-4729-9343-8DE09F775457}" destId="{03CC7E97-5D52-4C87-AECF-33895B71E21D}" srcOrd="9" destOrd="0" presId="urn:microsoft.com/office/officeart/2005/8/layout/vList2"/>
    <dgm:cxn modelId="{4F827833-C5B5-4A5A-9E1A-29ADFE136026}" type="presParOf" srcId="{17AC0EDC-4385-4729-9343-8DE09F775457}" destId="{C6DE6610-5AE5-4669-AD6A-35F3F911E4E8}" srcOrd="10" destOrd="0" presId="urn:microsoft.com/office/officeart/2005/8/layout/vList2"/>
    <dgm:cxn modelId="{C20722F5-A19E-41E3-80B1-F4FCEFCAD855}" type="presParOf" srcId="{17AC0EDC-4385-4729-9343-8DE09F775457}" destId="{2259B8F4-3757-4E08-AF75-3FAB1F991B3D}" srcOrd="11" destOrd="0" presId="urn:microsoft.com/office/officeart/2005/8/layout/vList2"/>
    <dgm:cxn modelId="{89342502-F902-42C9-85F7-5B56F3C2BF69}" type="presParOf" srcId="{17AC0EDC-4385-4729-9343-8DE09F775457}" destId="{93E1E37E-3A11-4E2D-BF11-017F72F741AC}" srcOrd="12" destOrd="0" presId="urn:microsoft.com/office/officeart/2005/8/layout/vList2"/>
    <dgm:cxn modelId="{216F2390-5DC2-4414-9C09-E95089DB1355}" type="presParOf" srcId="{17AC0EDC-4385-4729-9343-8DE09F775457}" destId="{357573D1-5062-4500-9100-96A3DA96F374}" srcOrd="13" destOrd="0" presId="urn:microsoft.com/office/officeart/2005/8/layout/vList2"/>
    <dgm:cxn modelId="{88772FC7-6FC7-467D-B6CE-E79AEA2A785F}" type="presParOf" srcId="{17AC0EDC-4385-4729-9343-8DE09F775457}" destId="{3204D8FF-7CF5-49A7-B678-8D4B8C35210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FC3F2-18C0-4E73-909D-7E6B46BB04B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0C231CA-BBC9-4CBD-8929-5DA87D736D94}">
      <dgm:prSet phldrT="[Texto]"/>
      <dgm:spPr/>
      <dgm:t>
        <a:bodyPr/>
        <a:lstStyle/>
        <a:p>
          <a:r>
            <a:rPr lang="pt-BR" dirty="0"/>
            <a:t>Identificação de situações de vulnerabilidade e riscos sociais</a:t>
          </a:r>
        </a:p>
      </dgm:t>
    </dgm:pt>
    <dgm:pt modelId="{6BF4270F-442C-4460-9291-17E72C5EA687}" type="parTrans" cxnId="{B5201AD9-5BF2-4607-85CD-F7378C961C65}">
      <dgm:prSet/>
      <dgm:spPr/>
      <dgm:t>
        <a:bodyPr/>
        <a:lstStyle/>
        <a:p>
          <a:endParaRPr lang="pt-BR"/>
        </a:p>
      </dgm:t>
    </dgm:pt>
    <dgm:pt modelId="{123ABBCE-1751-453D-A4DC-55EDF3CC27A3}" type="sibTrans" cxnId="{B5201AD9-5BF2-4607-85CD-F7378C961C65}">
      <dgm:prSet/>
      <dgm:spPr/>
      <dgm:t>
        <a:bodyPr/>
        <a:lstStyle/>
        <a:p>
          <a:endParaRPr lang="pt-BR"/>
        </a:p>
      </dgm:t>
    </dgm:pt>
    <dgm:pt modelId="{75B24FB0-ED6C-4204-A36B-0BA06467BBE1}">
      <dgm:prSet phldrT="[Texto]"/>
      <dgm:spPr/>
      <dgm:t>
        <a:bodyPr/>
        <a:lstStyle/>
        <a:p>
          <a:r>
            <a:rPr lang="pt-BR" dirty="0"/>
            <a:t>Planejamento das ações de proteção social  </a:t>
          </a:r>
        </a:p>
      </dgm:t>
    </dgm:pt>
    <dgm:pt modelId="{DCF1FE84-74C0-448B-B362-D422C065A0A3}" type="parTrans" cxnId="{67D5FBEC-FB2A-454D-A931-9A03046E4EBE}">
      <dgm:prSet/>
      <dgm:spPr/>
      <dgm:t>
        <a:bodyPr/>
        <a:lstStyle/>
        <a:p>
          <a:endParaRPr lang="pt-BR"/>
        </a:p>
      </dgm:t>
    </dgm:pt>
    <dgm:pt modelId="{E4A34119-1736-4AC1-AEBE-AE77803D35B5}" type="sibTrans" cxnId="{67D5FBEC-FB2A-454D-A931-9A03046E4EBE}">
      <dgm:prSet/>
      <dgm:spPr/>
      <dgm:t>
        <a:bodyPr/>
        <a:lstStyle/>
        <a:p>
          <a:endParaRPr lang="pt-BR"/>
        </a:p>
      </dgm:t>
    </dgm:pt>
    <dgm:pt modelId="{EF38B145-F416-4658-9026-8F2FCB18F482}">
      <dgm:prSet phldrT="[Texto]"/>
      <dgm:spPr/>
      <dgm:t>
        <a:bodyPr/>
        <a:lstStyle/>
        <a:p>
          <a:r>
            <a:rPr lang="pt-BR" dirty="0"/>
            <a:t>Organização da oferta de serviços, programas, benefícios e projetos </a:t>
          </a:r>
          <a:r>
            <a:rPr lang="pt-BR" dirty="0" err="1"/>
            <a:t>socioassistenciais</a:t>
          </a:r>
          <a:endParaRPr lang="pt-BR" dirty="0"/>
        </a:p>
      </dgm:t>
    </dgm:pt>
    <dgm:pt modelId="{A871D00B-05C7-4FD4-BC88-D0FE457A7C34}" type="parTrans" cxnId="{C0AA59F4-748A-4DD4-A8CB-62A998922ABD}">
      <dgm:prSet/>
      <dgm:spPr/>
      <dgm:t>
        <a:bodyPr/>
        <a:lstStyle/>
        <a:p>
          <a:endParaRPr lang="pt-BR"/>
        </a:p>
      </dgm:t>
    </dgm:pt>
    <dgm:pt modelId="{822E19D7-EA88-40FC-983A-3138A8C09470}" type="sibTrans" cxnId="{C0AA59F4-748A-4DD4-A8CB-62A998922ABD}">
      <dgm:prSet/>
      <dgm:spPr/>
      <dgm:t>
        <a:bodyPr/>
        <a:lstStyle/>
        <a:p>
          <a:endParaRPr lang="pt-BR"/>
        </a:p>
      </dgm:t>
    </dgm:pt>
    <dgm:pt modelId="{9B19A1B0-C0C1-495F-8241-ADFE210626A5}">
      <dgm:prSet phldrT="[Texto]"/>
      <dgm:spPr/>
      <dgm:t>
        <a:bodyPr/>
        <a:lstStyle/>
        <a:p>
          <a:r>
            <a:rPr lang="pt-BR" dirty="0"/>
            <a:t>Informações socioeconômicas das famílias de baixa renda </a:t>
          </a:r>
        </a:p>
      </dgm:t>
    </dgm:pt>
    <dgm:pt modelId="{D46CF540-0547-4B6A-919C-B334A316379C}" type="parTrans" cxnId="{C8F57132-BA1C-46F8-A3EF-372C40B2A86C}">
      <dgm:prSet/>
      <dgm:spPr/>
      <dgm:t>
        <a:bodyPr/>
        <a:lstStyle/>
        <a:p>
          <a:endParaRPr lang="pt-BR"/>
        </a:p>
      </dgm:t>
    </dgm:pt>
    <dgm:pt modelId="{DDDD3487-7EEA-46B4-8473-07304A26DF13}" type="sibTrans" cxnId="{C8F57132-BA1C-46F8-A3EF-372C40B2A86C}">
      <dgm:prSet/>
      <dgm:spPr/>
      <dgm:t>
        <a:bodyPr/>
        <a:lstStyle/>
        <a:p>
          <a:endParaRPr lang="pt-BR"/>
        </a:p>
      </dgm:t>
    </dgm:pt>
    <dgm:pt modelId="{28B90A0A-6BE6-44DA-A7E5-E8FA1295BE3A}">
      <dgm:prSet phldrT="[Texto]"/>
      <dgm:spPr/>
      <dgm:t>
        <a:bodyPr/>
        <a:lstStyle/>
        <a:p>
          <a:r>
            <a:rPr lang="pt-BR" dirty="0"/>
            <a:t>Vigilância </a:t>
          </a:r>
          <a:r>
            <a:rPr lang="pt-BR" dirty="0" err="1"/>
            <a:t>Socioassistencial</a:t>
          </a:r>
          <a:r>
            <a:rPr lang="pt-BR" dirty="0"/>
            <a:t> </a:t>
          </a:r>
        </a:p>
      </dgm:t>
    </dgm:pt>
    <dgm:pt modelId="{AA5D61F8-3E6D-4F63-8ABD-B5C577B4AD3C}" type="parTrans" cxnId="{D99C7CA5-41D0-49BF-864A-E23B12713245}">
      <dgm:prSet/>
      <dgm:spPr/>
      <dgm:t>
        <a:bodyPr/>
        <a:lstStyle/>
        <a:p>
          <a:endParaRPr lang="pt-BR"/>
        </a:p>
      </dgm:t>
    </dgm:pt>
    <dgm:pt modelId="{1F464016-059D-4C4E-B51C-C2728F66E933}" type="sibTrans" cxnId="{D99C7CA5-41D0-49BF-864A-E23B12713245}">
      <dgm:prSet/>
      <dgm:spPr/>
      <dgm:t>
        <a:bodyPr/>
        <a:lstStyle/>
        <a:p>
          <a:endParaRPr lang="pt-BR"/>
        </a:p>
      </dgm:t>
    </dgm:pt>
    <dgm:pt modelId="{E408D6D0-EF9A-4525-B4EC-99819E9F91CF}" type="pres">
      <dgm:prSet presAssocID="{CF7FC3F2-18C0-4E73-909D-7E6B46BB04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CAD9F0-B6B8-49F8-A345-2C1D3064DA1B}" type="pres">
      <dgm:prSet presAssocID="{40C231CA-BBC9-4CBD-8929-5DA87D736D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65FF91-5E6D-47A9-A40F-0C228290FA56}" type="pres">
      <dgm:prSet presAssocID="{123ABBCE-1751-453D-A4DC-55EDF3CC27A3}" presName="sibTrans" presStyleLbl="sibTrans2D1" presStyleIdx="0" presStyleCnt="5"/>
      <dgm:spPr/>
      <dgm:t>
        <a:bodyPr/>
        <a:lstStyle/>
        <a:p>
          <a:endParaRPr lang="pt-BR"/>
        </a:p>
      </dgm:t>
    </dgm:pt>
    <dgm:pt modelId="{69F2056B-49C6-4D9A-AE6B-CDEB00CFFA16}" type="pres">
      <dgm:prSet presAssocID="{123ABBCE-1751-453D-A4DC-55EDF3CC27A3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011EF7DE-E826-49B4-A0FE-9F909D0FC799}" type="pres">
      <dgm:prSet presAssocID="{75B24FB0-ED6C-4204-A36B-0BA06467BB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BF507A-E1FE-4FF8-B689-69C78CC19B47}" type="pres">
      <dgm:prSet presAssocID="{E4A34119-1736-4AC1-AEBE-AE77803D35B5}" presName="sibTrans" presStyleLbl="sibTrans2D1" presStyleIdx="1" presStyleCnt="5"/>
      <dgm:spPr/>
      <dgm:t>
        <a:bodyPr/>
        <a:lstStyle/>
        <a:p>
          <a:endParaRPr lang="pt-BR"/>
        </a:p>
      </dgm:t>
    </dgm:pt>
    <dgm:pt modelId="{9C1D3DAB-8A03-4A9A-B5B8-A13EF15A449E}" type="pres">
      <dgm:prSet presAssocID="{E4A34119-1736-4AC1-AEBE-AE77803D35B5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6A66871E-4257-4F4B-97E6-DE80AE4A611B}" type="pres">
      <dgm:prSet presAssocID="{EF38B145-F416-4658-9026-8F2FCB18F4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21392A-3A5D-4FDB-B68C-22AB62A66001}" type="pres">
      <dgm:prSet presAssocID="{822E19D7-EA88-40FC-983A-3138A8C09470}" presName="sibTrans" presStyleLbl="sibTrans2D1" presStyleIdx="2" presStyleCnt="5"/>
      <dgm:spPr/>
      <dgm:t>
        <a:bodyPr/>
        <a:lstStyle/>
        <a:p>
          <a:endParaRPr lang="pt-BR"/>
        </a:p>
      </dgm:t>
    </dgm:pt>
    <dgm:pt modelId="{B3FA7572-3225-486E-8206-CEC6F8F3551F}" type="pres">
      <dgm:prSet presAssocID="{822E19D7-EA88-40FC-983A-3138A8C09470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4CD389C4-2D80-43C4-80D6-238B4976E161}" type="pres">
      <dgm:prSet presAssocID="{28B90A0A-6BE6-44DA-A7E5-E8FA1295BE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55D52E-820B-433B-B93F-016255C0177B}" type="pres">
      <dgm:prSet presAssocID="{1F464016-059D-4C4E-B51C-C2728F66E933}" presName="sibTrans" presStyleLbl="sibTrans2D1" presStyleIdx="3" presStyleCnt="5"/>
      <dgm:spPr/>
      <dgm:t>
        <a:bodyPr/>
        <a:lstStyle/>
        <a:p>
          <a:endParaRPr lang="pt-BR"/>
        </a:p>
      </dgm:t>
    </dgm:pt>
    <dgm:pt modelId="{7734CBFD-4A61-438A-85D2-BF68A788D088}" type="pres">
      <dgm:prSet presAssocID="{1F464016-059D-4C4E-B51C-C2728F66E933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833BBA84-D384-438A-9115-8572D578B105}" type="pres">
      <dgm:prSet presAssocID="{9B19A1B0-C0C1-495F-8241-ADFE210626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30A453-1DA2-4B8F-B45D-A3FA177BF1FE}" type="pres">
      <dgm:prSet presAssocID="{DDDD3487-7EEA-46B4-8473-07304A26DF13}" presName="sibTrans" presStyleLbl="sibTrans2D1" presStyleIdx="4" presStyleCnt="5"/>
      <dgm:spPr/>
      <dgm:t>
        <a:bodyPr/>
        <a:lstStyle/>
        <a:p>
          <a:endParaRPr lang="pt-BR"/>
        </a:p>
      </dgm:t>
    </dgm:pt>
    <dgm:pt modelId="{926EADBB-E3C8-41C9-BAE0-8FB42CA42436}" type="pres">
      <dgm:prSet presAssocID="{DDDD3487-7EEA-46B4-8473-07304A26DF13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F9A2C0E0-B395-44D6-B454-7E150666553B}" type="presOf" srcId="{1F464016-059D-4C4E-B51C-C2728F66E933}" destId="{7734CBFD-4A61-438A-85D2-BF68A788D088}" srcOrd="1" destOrd="0" presId="urn:microsoft.com/office/officeart/2005/8/layout/cycle2"/>
    <dgm:cxn modelId="{D2108F62-F4BA-4456-9C0C-95AFA075B4FB}" type="presOf" srcId="{822E19D7-EA88-40FC-983A-3138A8C09470}" destId="{1121392A-3A5D-4FDB-B68C-22AB62A66001}" srcOrd="0" destOrd="0" presId="urn:microsoft.com/office/officeart/2005/8/layout/cycle2"/>
    <dgm:cxn modelId="{2BC33B73-3790-4A69-A0C7-F15EEC1C91F4}" type="presOf" srcId="{1F464016-059D-4C4E-B51C-C2728F66E933}" destId="{D755D52E-820B-433B-B93F-016255C0177B}" srcOrd="0" destOrd="0" presId="urn:microsoft.com/office/officeart/2005/8/layout/cycle2"/>
    <dgm:cxn modelId="{00C442FF-23EE-4F8C-BAAC-929E464B2E2D}" type="presOf" srcId="{40C231CA-BBC9-4CBD-8929-5DA87D736D94}" destId="{05CAD9F0-B6B8-49F8-A345-2C1D3064DA1B}" srcOrd="0" destOrd="0" presId="urn:microsoft.com/office/officeart/2005/8/layout/cycle2"/>
    <dgm:cxn modelId="{0A0D0B38-2417-4BF6-A1DA-42C63D6F719E}" type="presOf" srcId="{E4A34119-1736-4AC1-AEBE-AE77803D35B5}" destId="{F7BF507A-E1FE-4FF8-B689-69C78CC19B47}" srcOrd="0" destOrd="0" presId="urn:microsoft.com/office/officeart/2005/8/layout/cycle2"/>
    <dgm:cxn modelId="{B5201AD9-5BF2-4607-85CD-F7378C961C65}" srcId="{CF7FC3F2-18C0-4E73-909D-7E6B46BB04BD}" destId="{40C231CA-BBC9-4CBD-8929-5DA87D736D94}" srcOrd="0" destOrd="0" parTransId="{6BF4270F-442C-4460-9291-17E72C5EA687}" sibTransId="{123ABBCE-1751-453D-A4DC-55EDF3CC27A3}"/>
    <dgm:cxn modelId="{40E2E823-04E1-4DDD-897A-F10FBDA5CBC4}" type="presOf" srcId="{123ABBCE-1751-453D-A4DC-55EDF3CC27A3}" destId="{69F2056B-49C6-4D9A-AE6B-CDEB00CFFA16}" srcOrd="1" destOrd="0" presId="urn:microsoft.com/office/officeart/2005/8/layout/cycle2"/>
    <dgm:cxn modelId="{D99C7CA5-41D0-49BF-864A-E23B12713245}" srcId="{CF7FC3F2-18C0-4E73-909D-7E6B46BB04BD}" destId="{28B90A0A-6BE6-44DA-A7E5-E8FA1295BE3A}" srcOrd="3" destOrd="0" parTransId="{AA5D61F8-3E6D-4F63-8ABD-B5C577B4AD3C}" sibTransId="{1F464016-059D-4C4E-B51C-C2728F66E933}"/>
    <dgm:cxn modelId="{3E2FE1FD-CB7B-44CF-AD84-97DE41015A4C}" type="presOf" srcId="{822E19D7-EA88-40FC-983A-3138A8C09470}" destId="{B3FA7572-3225-486E-8206-CEC6F8F3551F}" srcOrd="1" destOrd="0" presId="urn:microsoft.com/office/officeart/2005/8/layout/cycle2"/>
    <dgm:cxn modelId="{762137CB-03BD-462F-AD53-34669A6A1356}" type="presOf" srcId="{DDDD3487-7EEA-46B4-8473-07304A26DF13}" destId="{926EADBB-E3C8-41C9-BAE0-8FB42CA42436}" srcOrd="1" destOrd="0" presId="urn:microsoft.com/office/officeart/2005/8/layout/cycle2"/>
    <dgm:cxn modelId="{36C4B921-0EFE-47D0-AF6F-9C10F7EB0FE8}" type="presOf" srcId="{123ABBCE-1751-453D-A4DC-55EDF3CC27A3}" destId="{1F65FF91-5E6D-47A9-A40F-0C228290FA56}" srcOrd="0" destOrd="0" presId="urn:microsoft.com/office/officeart/2005/8/layout/cycle2"/>
    <dgm:cxn modelId="{67D5FBEC-FB2A-454D-A931-9A03046E4EBE}" srcId="{CF7FC3F2-18C0-4E73-909D-7E6B46BB04BD}" destId="{75B24FB0-ED6C-4204-A36B-0BA06467BBE1}" srcOrd="1" destOrd="0" parTransId="{DCF1FE84-74C0-448B-B362-D422C065A0A3}" sibTransId="{E4A34119-1736-4AC1-AEBE-AE77803D35B5}"/>
    <dgm:cxn modelId="{C8F57132-BA1C-46F8-A3EF-372C40B2A86C}" srcId="{CF7FC3F2-18C0-4E73-909D-7E6B46BB04BD}" destId="{9B19A1B0-C0C1-495F-8241-ADFE210626A5}" srcOrd="4" destOrd="0" parTransId="{D46CF540-0547-4B6A-919C-B334A316379C}" sibTransId="{DDDD3487-7EEA-46B4-8473-07304A26DF13}"/>
    <dgm:cxn modelId="{EB508326-3174-4C31-B9D0-E3C50CA9FE92}" type="presOf" srcId="{CF7FC3F2-18C0-4E73-909D-7E6B46BB04BD}" destId="{E408D6D0-EF9A-4525-B4EC-99819E9F91CF}" srcOrd="0" destOrd="0" presId="urn:microsoft.com/office/officeart/2005/8/layout/cycle2"/>
    <dgm:cxn modelId="{86E55532-2CCF-45A7-BAF4-0EE6B762AA3E}" type="presOf" srcId="{EF38B145-F416-4658-9026-8F2FCB18F482}" destId="{6A66871E-4257-4F4B-97E6-DE80AE4A611B}" srcOrd="0" destOrd="0" presId="urn:microsoft.com/office/officeart/2005/8/layout/cycle2"/>
    <dgm:cxn modelId="{C0AA59F4-748A-4DD4-A8CB-62A998922ABD}" srcId="{CF7FC3F2-18C0-4E73-909D-7E6B46BB04BD}" destId="{EF38B145-F416-4658-9026-8F2FCB18F482}" srcOrd="2" destOrd="0" parTransId="{A871D00B-05C7-4FD4-BC88-D0FE457A7C34}" sibTransId="{822E19D7-EA88-40FC-983A-3138A8C09470}"/>
    <dgm:cxn modelId="{C3888F02-0B97-49E3-8AE4-E475A7979134}" type="presOf" srcId="{DDDD3487-7EEA-46B4-8473-07304A26DF13}" destId="{E330A453-1DA2-4B8F-B45D-A3FA177BF1FE}" srcOrd="0" destOrd="0" presId="urn:microsoft.com/office/officeart/2005/8/layout/cycle2"/>
    <dgm:cxn modelId="{FDB1F16F-E1B3-4F46-B178-2D646F2427A0}" type="presOf" srcId="{75B24FB0-ED6C-4204-A36B-0BA06467BBE1}" destId="{011EF7DE-E826-49B4-A0FE-9F909D0FC799}" srcOrd="0" destOrd="0" presId="urn:microsoft.com/office/officeart/2005/8/layout/cycle2"/>
    <dgm:cxn modelId="{DF9BC501-B7AD-4B7B-9EF8-D2FA1EDE219C}" type="presOf" srcId="{9B19A1B0-C0C1-495F-8241-ADFE210626A5}" destId="{833BBA84-D384-438A-9115-8572D578B105}" srcOrd="0" destOrd="0" presId="urn:microsoft.com/office/officeart/2005/8/layout/cycle2"/>
    <dgm:cxn modelId="{122A053F-DF08-45BB-993C-3AB6EE2990DF}" type="presOf" srcId="{28B90A0A-6BE6-44DA-A7E5-E8FA1295BE3A}" destId="{4CD389C4-2D80-43C4-80D6-238B4976E161}" srcOrd="0" destOrd="0" presId="urn:microsoft.com/office/officeart/2005/8/layout/cycle2"/>
    <dgm:cxn modelId="{B3DFA256-FEDF-414F-958C-A4494627EB2F}" type="presOf" srcId="{E4A34119-1736-4AC1-AEBE-AE77803D35B5}" destId="{9C1D3DAB-8A03-4A9A-B5B8-A13EF15A449E}" srcOrd="1" destOrd="0" presId="urn:microsoft.com/office/officeart/2005/8/layout/cycle2"/>
    <dgm:cxn modelId="{59306D59-3203-4845-9904-734F639930C4}" type="presParOf" srcId="{E408D6D0-EF9A-4525-B4EC-99819E9F91CF}" destId="{05CAD9F0-B6B8-49F8-A345-2C1D3064DA1B}" srcOrd="0" destOrd="0" presId="urn:microsoft.com/office/officeart/2005/8/layout/cycle2"/>
    <dgm:cxn modelId="{521FBBB8-6E2D-40A5-8119-50843D1075BE}" type="presParOf" srcId="{E408D6D0-EF9A-4525-B4EC-99819E9F91CF}" destId="{1F65FF91-5E6D-47A9-A40F-0C228290FA56}" srcOrd="1" destOrd="0" presId="urn:microsoft.com/office/officeart/2005/8/layout/cycle2"/>
    <dgm:cxn modelId="{C34F9DE0-24B7-4BC4-99A1-CED09C960036}" type="presParOf" srcId="{1F65FF91-5E6D-47A9-A40F-0C228290FA56}" destId="{69F2056B-49C6-4D9A-AE6B-CDEB00CFFA16}" srcOrd="0" destOrd="0" presId="urn:microsoft.com/office/officeart/2005/8/layout/cycle2"/>
    <dgm:cxn modelId="{3249BE16-F040-4AE9-ABD9-AA1EAFAFC718}" type="presParOf" srcId="{E408D6D0-EF9A-4525-B4EC-99819E9F91CF}" destId="{011EF7DE-E826-49B4-A0FE-9F909D0FC799}" srcOrd="2" destOrd="0" presId="urn:microsoft.com/office/officeart/2005/8/layout/cycle2"/>
    <dgm:cxn modelId="{B75D78C5-B5EE-4EBB-BFEE-DEE1D8330135}" type="presParOf" srcId="{E408D6D0-EF9A-4525-B4EC-99819E9F91CF}" destId="{F7BF507A-E1FE-4FF8-B689-69C78CC19B47}" srcOrd="3" destOrd="0" presId="urn:microsoft.com/office/officeart/2005/8/layout/cycle2"/>
    <dgm:cxn modelId="{F9BE7CB1-F629-4D55-84B7-80614BB37724}" type="presParOf" srcId="{F7BF507A-E1FE-4FF8-B689-69C78CC19B47}" destId="{9C1D3DAB-8A03-4A9A-B5B8-A13EF15A449E}" srcOrd="0" destOrd="0" presId="urn:microsoft.com/office/officeart/2005/8/layout/cycle2"/>
    <dgm:cxn modelId="{EA3A56F0-A1F1-4006-8FF8-71005DDD8581}" type="presParOf" srcId="{E408D6D0-EF9A-4525-B4EC-99819E9F91CF}" destId="{6A66871E-4257-4F4B-97E6-DE80AE4A611B}" srcOrd="4" destOrd="0" presId="urn:microsoft.com/office/officeart/2005/8/layout/cycle2"/>
    <dgm:cxn modelId="{0E9C4D87-ED41-405F-9591-AC828933E818}" type="presParOf" srcId="{E408D6D0-EF9A-4525-B4EC-99819E9F91CF}" destId="{1121392A-3A5D-4FDB-B68C-22AB62A66001}" srcOrd="5" destOrd="0" presId="urn:microsoft.com/office/officeart/2005/8/layout/cycle2"/>
    <dgm:cxn modelId="{E17BC8A1-7DC4-4182-AD07-E61A2622FD01}" type="presParOf" srcId="{1121392A-3A5D-4FDB-B68C-22AB62A66001}" destId="{B3FA7572-3225-486E-8206-CEC6F8F3551F}" srcOrd="0" destOrd="0" presId="urn:microsoft.com/office/officeart/2005/8/layout/cycle2"/>
    <dgm:cxn modelId="{184F2D70-6CB9-493C-B5B7-D681EA25C140}" type="presParOf" srcId="{E408D6D0-EF9A-4525-B4EC-99819E9F91CF}" destId="{4CD389C4-2D80-43C4-80D6-238B4976E161}" srcOrd="6" destOrd="0" presId="urn:microsoft.com/office/officeart/2005/8/layout/cycle2"/>
    <dgm:cxn modelId="{D885DB55-51BB-4E57-B655-6AADC24D7A09}" type="presParOf" srcId="{E408D6D0-EF9A-4525-B4EC-99819E9F91CF}" destId="{D755D52E-820B-433B-B93F-016255C0177B}" srcOrd="7" destOrd="0" presId="urn:microsoft.com/office/officeart/2005/8/layout/cycle2"/>
    <dgm:cxn modelId="{D24E6AFF-3E7D-4D7B-B9A5-31ADFB86A1DB}" type="presParOf" srcId="{D755D52E-820B-433B-B93F-016255C0177B}" destId="{7734CBFD-4A61-438A-85D2-BF68A788D088}" srcOrd="0" destOrd="0" presId="urn:microsoft.com/office/officeart/2005/8/layout/cycle2"/>
    <dgm:cxn modelId="{26369DF1-73BF-4F2C-9BC2-E62B18A48139}" type="presParOf" srcId="{E408D6D0-EF9A-4525-B4EC-99819E9F91CF}" destId="{833BBA84-D384-438A-9115-8572D578B105}" srcOrd="8" destOrd="0" presId="urn:microsoft.com/office/officeart/2005/8/layout/cycle2"/>
    <dgm:cxn modelId="{1167A117-4CC1-462E-A96B-230EDF8FD1FB}" type="presParOf" srcId="{E408D6D0-EF9A-4525-B4EC-99819E9F91CF}" destId="{E330A453-1DA2-4B8F-B45D-A3FA177BF1FE}" srcOrd="9" destOrd="0" presId="urn:microsoft.com/office/officeart/2005/8/layout/cycle2"/>
    <dgm:cxn modelId="{78F75C11-25C3-4D49-8178-559B920A2147}" type="presParOf" srcId="{E330A453-1DA2-4B8F-B45D-A3FA177BF1FE}" destId="{926EADBB-E3C8-41C9-BAE0-8FB42CA424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0A5E7-855F-4C42-98FC-FD69407327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3C381BB-9CC9-4F9F-8E0D-419BC3120F4B}">
      <dgm:prSet/>
      <dgm:spPr>
        <a:solidFill>
          <a:srgbClr val="183FFF"/>
        </a:solidFill>
      </dgm:spPr>
      <dgm:t>
        <a:bodyPr/>
        <a:lstStyle/>
        <a:p>
          <a:pPr rtl="0"/>
          <a:r>
            <a:rPr lang="pt-BR" dirty="0">
              <a:latin typeface="Poppins Light" panose="020B0604020202020204" charset="0"/>
              <a:cs typeface="Poppins Light" panose="020B0604020202020204" charset="0"/>
            </a:rPr>
            <a:t>Averiguação de cadastros unipessoais</a:t>
          </a:r>
        </a:p>
      </dgm:t>
    </dgm:pt>
    <dgm:pt modelId="{94AA28FD-A59B-42D4-92BF-D32391620060}" type="parTrans" cxnId="{EEFCB1EF-4857-4BD4-9440-D1E7B59DC977}">
      <dgm:prSet/>
      <dgm:spPr/>
      <dgm:t>
        <a:bodyPr/>
        <a:lstStyle/>
        <a:p>
          <a:endParaRPr lang="pt-BR"/>
        </a:p>
      </dgm:t>
    </dgm:pt>
    <dgm:pt modelId="{630CAA5D-609E-47EB-8FFC-C246B4A29389}" type="sibTrans" cxnId="{EEFCB1EF-4857-4BD4-9440-D1E7B59DC977}">
      <dgm:prSet/>
      <dgm:spPr/>
      <dgm:t>
        <a:bodyPr/>
        <a:lstStyle/>
        <a:p>
          <a:endParaRPr lang="pt-BR"/>
        </a:p>
      </dgm:t>
    </dgm:pt>
    <dgm:pt modelId="{543A808A-0007-44C9-B8AB-45FDFBDEE73C}">
      <dgm:prSet custT="1"/>
      <dgm:spPr/>
      <dgm:t>
        <a:bodyPr/>
        <a:lstStyle/>
        <a:p>
          <a:pPr rtl="0"/>
          <a:r>
            <a:rPr lang="pt-BR" sz="1600" dirty="0">
              <a:latin typeface="Poppins Light" panose="020B0604020202020204" charset="0"/>
              <a:cs typeface="Poppins Light" panose="020B0604020202020204" charset="0"/>
            </a:rPr>
            <a:t>Visa sanar distorção gerada pelo erro no desenho do Auxílio Brasil, com a correção dos registros unipessoais pelas famílias</a:t>
          </a:r>
          <a:endParaRPr lang="pt-BR" sz="1600" dirty="0">
            <a:solidFill>
              <a:srgbClr val="FF0000"/>
            </a:solidFill>
            <a:latin typeface="Poppins Light" panose="020B0604020202020204" charset="0"/>
            <a:cs typeface="Poppins Light" panose="020B0604020202020204" charset="0"/>
          </a:endParaRPr>
        </a:p>
      </dgm:t>
    </dgm:pt>
    <dgm:pt modelId="{91DB5444-4152-4F5A-8AD5-50C32BF3EA4B}" type="parTrans" cxnId="{401616C6-F4AA-46C6-BA27-2ADE14DC2877}">
      <dgm:prSet/>
      <dgm:spPr/>
      <dgm:t>
        <a:bodyPr/>
        <a:lstStyle/>
        <a:p>
          <a:endParaRPr lang="pt-BR"/>
        </a:p>
      </dgm:t>
    </dgm:pt>
    <dgm:pt modelId="{5B834917-53D5-4DFC-A791-F2160A9443C4}" type="sibTrans" cxnId="{401616C6-F4AA-46C6-BA27-2ADE14DC2877}">
      <dgm:prSet/>
      <dgm:spPr/>
      <dgm:t>
        <a:bodyPr/>
        <a:lstStyle/>
        <a:p>
          <a:endParaRPr lang="pt-BR"/>
        </a:p>
      </dgm:t>
    </dgm:pt>
    <dgm:pt modelId="{E6780D2B-F0E4-47DD-B43A-7C8DB3D1610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pt-BR" dirty="0">
              <a:latin typeface="Poppins Light" panose="020B0604020202020204" charset="0"/>
              <a:cs typeface="Poppins Light" panose="020B0604020202020204" charset="0"/>
            </a:rPr>
            <a:t>Integração Cadastro Único x CNIS</a:t>
          </a:r>
        </a:p>
      </dgm:t>
    </dgm:pt>
    <dgm:pt modelId="{6E20E682-70D2-4919-9589-9C2F4C117DFC}" type="parTrans" cxnId="{BB9E619A-C034-4CD8-9D08-64EE16D5443B}">
      <dgm:prSet/>
      <dgm:spPr/>
      <dgm:t>
        <a:bodyPr/>
        <a:lstStyle/>
        <a:p>
          <a:endParaRPr lang="pt-BR"/>
        </a:p>
      </dgm:t>
    </dgm:pt>
    <dgm:pt modelId="{32AF28A4-D957-4064-8462-1592AF5D99CC}" type="sibTrans" cxnId="{BB9E619A-C034-4CD8-9D08-64EE16D5443B}">
      <dgm:prSet/>
      <dgm:spPr/>
      <dgm:t>
        <a:bodyPr/>
        <a:lstStyle/>
        <a:p>
          <a:endParaRPr lang="pt-BR"/>
        </a:p>
      </dgm:t>
    </dgm:pt>
    <dgm:pt modelId="{B05F1EFF-6A94-421D-A5C5-CB83BF817E22}">
      <dgm:prSet custT="1"/>
      <dgm:spPr/>
      <dgm:t>
        <a:bodyPr/>
        <a:lstStyle/>
        <a:p>
          <a:pPr rtl="0"/>
          <a:r>
            <a:rPr lang="pt-BR" sz="1600" dirty="0">
              <a:latin typeface="Poppins Light" panose="020B0604020202020204" charset="0"/>
              <a:cs typeface="Poppins Light" panose="020B0604020202020204" charset="0"/>
            </a:rPr>
            <a:t>Novo processo para correção automatizada de divergências de renda das famílias (povoamento de bases e interoperabilidade entre sistemas)</a:t>
          </a:r>
        </a:p>
      </dgm:t>
    </dgm:pt>
    <dgm:pt modelId="{0A5EB2A3-7684-4A57-8CAA-8B9CC52B0499}" type="parTrans" cxnId="{323148A1-4C0D-43D4-829F-55B0C756115F}">
      <dgm:prSet/>
      <dgm:spPr/>
      <dgm:t>
        <a:bodyPr/>
        <a:lstStyle/>
        <a:p>
          <a:endParaRPr lang="pt-BR"/>
        </a:p>
      </dgm:t>
    </dgm:pt>
    <dgm:pt modelId="{0D997278-C0E6-4DA6-8219-14E816A1000E}" type="sibTrans" cxnId="{323148A1-4C0D-43D4-829F-55B0C756115F}">
      <dgm:prSet/>
      <dgm:spPr/>
      <dgm:t>
        <a:bodyPr/>
        <a:lstStyle/>
        <a:p>
          <a:endParaRPr lang="pt-BR"/>
        </a:p>
      </dgm:t>
    </dgm:pt>
    <dgm:pt modelId="{B8B925E9-B3EF-413A-9C63-C9140CAFB93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b="1" dirty="0">
              <a:latin typeface="Poppins Light" panose="020B0604020202020204" charset="0"/>
              <a:cs typeface="Poppins Light" panose="020B0604020202020204" charset="0"/>
            </a:rPr>
            <a:t>Revisão cadastral </a:t>
          </a:r>
        </a:p>
      </dgm:t>
    </dgm:pt>
    <dgm:pt modelId="{5D20223B-C386-4B27-BE2D-D431574F9CD9}" type="parTrans" cxnId="{3D8EC31A-FF28-4053-8E45-D258DC711AB3}">
      <dgm:prSet/>
      <dgm:spPr/>
      <dgm:t>
        <a:bodyPr/>
        <a:lstStyle/>
        <a:p>
          <a:endParaRPr lang="pt-BR"/>
        </a:p>
      </dgm:t>
    </dgm:pt>
    <dgm:pt modelId="{E3D0A23C-10E1-413A-9A0B-376D5CB0CD3C}" type="sibTrans" cxnId="{3D8EC31A-FF28-4053-8E45-D258DC711AB3}">
      <dgm:prSet/>
      <dgm:spPr/>
      <dgm:t>
        <a:bodyPr/>
        <a:lstStyle/>
        <a:p>
          <a:endParaRPr lang="pt-BR"/>
        </a:p>
      </dgm:t>
    </dgm:pt>
    <dgm:pt modelId="{D6FC4A58-7F96-431F-876B-6A7351176B7A}">
      <dgm:prSet custT="1"/>
      <dgm:spPr/>
      <dgm:t>
        <a:bodyPr/>
        <a:lstStyle/>
        <a:p>
          <a:pPr rtl="0"/>
          <a:r>
            <a:rPr lang="pt-BR" sz="1600" dirty="0">
              <a:latin typeface="Poppins Light" panose="020B0604020202020204" charset="0"/>
              <a:cs typeface="Poppins Light" panose="020B0604020202020204" charset="0"/>
            </a:rPr>
            <a:t>Visa corrigir cadastros desatualizados, com prioridade para os de 2016 e 2017</a:t>
          </a:r>
        </a:p>
      </dgm:t>
    </dgm:pt>
    <dgm:pt modelId="{8C0BE4FB-312A-41E8-8BA3-97634AD2DD59}" type="parTrans" cxnId="{55620C2B-FBF9-44BF-BB9A-60F67E0BA478}">
      <dgm:prSet/>
      <dgm:spPr/>
      <dgm:t>
        <a:bodyPr/>
        <a:lstStyle/>
        <a:p>
          <a:endParaRPr lang="pt-BR"/>
        </a:p>
      </dgm:t>
    </dgm:pt>
    <dgm:pt modelId="{EF49D586-BB01-4092-BF0C-DCA31FC1CE91}" type="sibTrans" cxnId="{55620C2B-FBF9-44BF-BB9A-60F67E0BA478}">
      <dgm:prSet/>
      <dgm:spPr/>
      <dgm:t>
        <a:bodyPr/>
        <a:lstStyle/>
        <a:p>
          <a:endParaRPr lang="pt-BR"/>
        </a:p>
      </dgm:t>
    </dgm:pt>
    <dgm:pt modelId="{7C90C70E-FB10-4E16-8CCE-64A6845D33F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>
              <a:latin typeface="Poppins Light" panose="020B0604020202020204" charset="0"/>
              <a:cs typeface="Poppins Light" panose="020B0604020202020204" charset="0"/>
            </a:rPr>
            <a:t>Averiguação de renda</a:t>
          </a:r>
        </a:p>
      </dgm:t>
    </dgm:pt>
    <dgm:pt modelId="{8CF85584-7438-4953-A618-48F672D81348}" type="parTrans" cxnId="{BBF0E18E-8044-4A7B-ABD5-363812860F7E}">
      <dgm:prSet/>
      <dgm:spPr/>
      <dgm:t>
        <a:bodyPr/>
        <a:lstStyle/>
        <a:p>
          <a:endParaRPr lang="pt-BR"/>
        </a:p>
      </dgm:t>
    </dgm:pt>
    <dgm:pt modelId="{50234BCE-04FB-46B0-B9D4-A69606E02703}" type="sibTrans" cxnId="{BBF0E18E-8044-4A7B-ABD5-363812860F7E}">
      <dgm:prSet/>
      <dgm:spPr/>
      <dgm:t>
        <a:bodyPr/>
        <a:lstStyle/>
        <a:p>
          <a:endParaRPr lang="pt-BR"/>
        </a:p>
      </dgm:t>
    </dgm:pt>
    <dgm:pt modelId="{706F5FF0-CD6F-438F-9A06-371C47684E32}">
      <dgm:prSet custT="1"/>
      <dgm:spPr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oppins Light" panose="020B0604020202020204" charset="0"/>
              <a:ea typeface="+mn-ea"/>
              <a:cs typeface="Poppins Light" panose="020B0604020202020204" charset="0"/>
            </a:rPr>
            <a:t>Visa corrigir divergências entre as rendas declaradas pelas famílias e a renda constante do CNIS, com a correção dos registros pelas famílias</a:t>
          </a:r>
        </a:p>
      </dgm:t>
    </dgm:pt>
    <dgm:pt modelId="{6900A7DC-599C-4E0E-BD03-4C7C97867055}" type="parTrans" cxnId="{68C146E8-E630-448D-A912-62EC503166ED}">
      <dgm:prSet/>
      <dgm:spPr/>
      <dgm:t>
        <a:bodyPr/>
        <a:lstStyle/>
        <a:p>
          <a:endParaRPr lang="pt-BR"/>
        </a:p>
      </dgm:t>
    </dgm:pt>
    <dgm:pt modelId="{CB76F7A5-F2DA-446B-A6CF-C3BCCD72E779}" type="sibTrans" cxnId="{68C146E8-E630-448D-A912-62EC503166ED}">
      <dgm:prSet/>
      <dgm:spPr/>
      <dgm:t>
        <a:bodyPr/>
        <a:lstStyle/>
        <a:p>
          <a:endParaRPr lang="pt-BR"/>
        </a:p>
      </dgm:t>
    </dgm:pt>
    <dgm:pt modelId="{F319E110-7197-4A0D-8AEB-50CDF320D7D6}" type="pres">
      <dgm:prSet presAssocID="{8930A5E7-855F-4C42-98FC-FD69407327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19DFDC-5B2B-4620-911B-733BBA35501E}" type="pres">
      <dgm:prSet presAssocID="{83C381BB-9CC9-4F9F-8E0D-419BC3120F4B}" presName="linNode" presStyleCnt="0"/>
      <dgm:spPr/>
    </dgm:pt>
    <dgm:pt modelId="{65C6F1E8-1C2E-471D-8258-F44262834799}" type="pres">
      <dgm:prSet presAssocID="{83C381BB-9CC9-4F9F-8E0D-419BC3120F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6552C8-198B-4EA2-BED4-B86EEBB5B6BC}" type="pres">
      <dgm:prSet presAssocID="{83C381BB-9CC9-4F9F-8E0D-419BC3120F4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9F2DE6-E93C-4159-98BF-FE64043C29B7}" type="pres">
      <dgm:prSet presAssocID="{630CAA5D-609E-47EB-8FFC-C246B4A29389}" presName="sp" presStyleCnt="0"/>
      <dgm:spPr/>
    </dgm:pt>
    <dgm:pt modelId="{4A3B1B6E-E393-405E-86BE-767D2E8DC9C9}" type="pres">
      <dgm:prSet presAssocID="{7C90C70E-FB10-4E16-8CCE-64A6845D33F1}" presName="linNode" presStyleCnt="0"/>
      <dgm:spPr/>
    </dgm:pt>
    <dgm:pt modelId="{BBC12E19-C4F2-414E-9A86-5ACAB13F669F}" type="pres">
      <dgm:prSet presAssocID="{7C90C70E-FB10-4E16-8CCE-64A6845D33F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C429EE-D76C-4599-B174-B365C2A0397F}" type="pres">
      <dgm:prSet presAssocID="{7C90C70E-FB10-4E16-8CCE-64A6845D33F1}" presName="descendantText" presStyleLbl="alignAccFollowNode1" presStyleIdx="1" presStyleCnt="4">
        <dgm:presLayoutVars>
          <dgm:bulletEnabled val="1"/>
        </dgm:presLayoutVars>
      </dgm:prSet>
      <dgm:spPr>
        <a:xfrm rot="5400000">
          <a:off x="7560780" y="-2880434"/>
          <a:ext cx="397392" cy="7303036"/>
        </a:xfrm>
        <a:prstGeom prst="round2SameRect">
          <a:avLst/>
        </a:prstGeom>
      </dgm:spPr>
      <dgm:t>
        <a:bodyPr/>
        <a:lstStyle/>
        <a:p>
          <a:endParaRPr lang="pt-BR"/>
        </a:p>
      </dgm:t>
    </dgm:pt>
    <dgm:pt modelId="{ADE371FD-9B15-4688-8F1A-716554914FBD}" type="pres">
      <dgm:prSet presAssocID="{50234BCE-04FB-46B0-B9D4-A69606E02703}" presName="sp" presStyleCnt="0"/>
      <dgm:spPr/>
    </dgm:pt>
    <dgm:pt modelId="{A44A8EE9-E877-49A0-A4CB-003D80934DBD}" type="pres">
      <dgm:prSet presAssocID="{E6780D2B-F0E4-47DD-B43A-7C8DB3D1610D}" presName="linNode" presStyleCnt="0"/>
      <dgm:spPr/>
    </dgm:pt>
    <dgm:pt modelId="{79018816-298A-4CA3-A8D9-D45E388FF651}" type="pres">
      <dgm:prSet presAssocID="{E6780D2B-F0E4-47DD-B43A-7C8DB3D1610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82A9D2-7FFC-4175-A4D6-EC2676905B29}" type="pres">
      <dgm:prSet presAssocID="{E6780D2B-F0E4-47DD-B43A-7C8DB3D1610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5AE450-60E6-4895-8A26-9E6595C3CE26}" type="pres">
      <dgm:prSet presAssocID="{32AF28A4-D957-4064-8462-1592AF5D99CC}" presName="sp" presStyleCnt="0"/>
      <dgm:spPr/>
    </dgm:pt>
    <dgm:pt modelId="{8723726C-1704-480A-A8C8-1B93E42570CC}" type="pres">
      <dgm:prSet presAssocID="{B8B925E9-B3EF-413A-9C63-C9140CAFB93A}" presName="linNode" presStyleCnt="0"/>
      <dgm:spPr/>
    </dgm:pt>
    <dgm:pt modelId="{DDDED951-3833-4828-8D56-9BFF324789CE}" type="pres">
      <dgm:prSet presAssocID="{B8B925E9-B3EF-413A-9C63-C9140CAFB93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45CDBA-D94D-4DDC-8C1A-3B3D1ED258FD}" type="pres">
      <dgm:prSet presAssocID="{B8B925E9-B3EF-413A-9C63-C9140CAFB93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56010F-9C2C-4FDB-AABF-B22D3DC6E0D3}" type="presOf" srcId="{B8B925E9-B3EF-413A-9C63-C9140CAFB93A}" destId="{DDDED951-3833-4828-8D56-9BFF324789CE}" srcOrd="0" destOrd="0" presId="urn:microsoft.com/office/officeart/2005/8/layout/vList5"/>
    <dgm:cxn modelId="{BBF0E18E-8044-4A7B-ABD5-363812860F7E}" srcId="{8930A5E7-855F-4C42-98FC-FD6940732767}" destId="{7C90C70E-FB10-4E16-8CCE-64A6845D33F1}" srcOrd="1" destOrd="0" parTransId="{8CF85584-7438-4953-A618-48F672D81348}" sibTransId="{50234BCE-04FB-46B0-B9D4-A69606E02703}"/>
    <dgm:cxn modelId="{11165B2B-E9A9-46D5-84FF-6F524ECC3987}" type="presOf" srcId="{83C381BB-9CC9-4F9F-8E0D-419BC3120F4B}" destId="{65C6F1E8-1C2E-471D-8258-F44262834799}" srcOrd="0" destOrd="0" presId="urn:microsoft.com/office/officeart/2005/8/layout/vList5"/>
    <dgm:cxn modelId="{83A63E2E-F141-4E81-B715-9305790675E1}" type="presOf" srcId="{7C90C70E-FB10-4E16-8CCE-64A6845D33F1}" destId="{BBC12E19-C4F2-414E-9A86-5ACAB13F669F}" srcOrd="0" destOrd="0" presId="urn:microsoft.com/office/officeart/2005/8/layout/vList5"/>
    <dgm:cxn modelId="{401616C6-F4AA-46C6-BA27-2ADE14DC2877}" srcId="{83C381BB-9CC9-4F9F-8E0D-419BC3120F4B}" destId="{543A808A-0007-44C9-B8AB-45FDFBDEE73C}" srcOrd="0" destOrd="0" parTransId="{91DB5444-4152-4F5A-8AD5-50C32BF3EA4B}" sibTransId="{5B834917-53D5-4DFC-A791-F2160A9443C4}"/>
    <dgm:cxn modelId="{BE5488EC-129B-4470-97CA-64E8A8803F53}" type="presOf" srcId="{543A808A-0007-44C9-B8AB-45FDFBDEE73C}" destId="{176552C8-198B-4EA2-BED4-B86EEBB5B6BC}" srcOrd="0" destOrd="0" presId="urn:microsoft.com/office/officeart/2005/8/layout/vList5"/>
    <dgm:cxn modelId="{3D8EC31A-FF28-4053-8E45-D258DC711AB3}" srcId="{8930A5E7-855F-4C42-98FC-FD6940732767}" destId="{B8B925E9-B3EF-413A-9C63-C9140CAFB93A}" srcOrd="3" destOrd="0" parTransId="{5D20223B-C386-4B27-BE2D-D431574F9CD9}" sibTransId="{E3D0A23C-10E1-413A-9A0B-376D5CB0CD3C}"/>
    <dgm:cxn modelId="{55620C2B-FBF9-44BF-BB9A-60F67E0BA478}" srcId="{B8B925E9-B3EF-413A-9C63-C9140CAFB93A}" destId="{D6FC4A58-7F96-431F-876B-6A7351176B7A}" srcOrd="0" destOrd="0" parTransId="{8C0BE4FB-312A-41E8-8BA3-97634AD2DD59}" sibTransId="{EF49D586-BB01-4092-BF0C-DCA31FC1CE91}"/>
    <dgm:cxn modelId="{4A1A478D-F586-46D0-BF7B-A0AC00FA4F17}" type="presOf" srcId="{706F5FF0-CD6F-438F-9A06-371C47684E32}" destId="{D7C429EE-D76C-4599-B174-B365C2A0397F}" srcOrd="0" destOrd="0" presId="urn:microsoft.com/office/officeart/2005/8/layout/vList5"/>
    <dgm:cxn modelId="{C5F0B07E-8A40-42F4-9B42-22656A6C3204}" type="presOf" srcId="{8930A5E7-855F-4C42-98FC-FD6940732767}" destId="{F319E110-7197-4A0D-8AEB-50CDF320D7D6}" srcOrd="0" destOrd="0" presId="urn:microsoft.com/office/officeart/2005/8/layout/vList5"/>
    <dgm:cxn modelId="{D31E961B-3EAA-4A88-84E4-586BC8AAE711}" type="presOf" srcId="{D6FC4A58-7F96-431F-876B-6A7351176B7A}" destId="{EA45CDBA-D94D-4DDC-8C1A-3B3D1ED258FD}" srcOrd="0" destOrd="0" presId="urn:microsoft.com/office/officeart/2005/8/layout/vList5"/>
    <dgm:cxn modelId="{F161A687-75B0-4FE0-82A8-DE5C62D66AD5}" type="presOf" srcId="{E6780D2B-F0E4-47DD-B43A-7C8DB3D1610D}" destId="{79018816-298A-4CA3-A8D9-D45E388FF651}" srcOrd="0" destOrd="0" presId="urn:microsoft.com/office/officeart/2005/8/layout/vList5"/>
    <dgm:cxn modelId="{BB9E619A-C034-4CD8-9D08-64EE16D5443B}" srcId="{8930A5E7-855F-4C42-98FC-FD6940732767}" destId="{E6780D2B-F0E4-47DD-B43A-7C8DB3D1610D}" srcOrd="2" destOrd="0" parTransId="{6E20E682-70D2-4919-9589-9C2F4C117DFC}" sibTransId="{32AF28A4-D957-4064-8462-1592AF5D99CC}"/>
    <dgm:cxn modelId="{68C146E8-E630-448D-A912-62EC503166ED}" srcId="{7C90C70E-FB10-4E16-8CCE-64A6845D33F1}" destId="{706F5FF0-CD6F-438F-9A06-371C47684E32}" srcOrd="0" destOrd="0" parTransId="{6900A7DC-599C-4E0E-BD03-4C7C97867055}" sibTransId="{CB76F7A5-F2DA-446B-A6CF-C3BCCD72E779}"/>
    <dgm:cxn modelId="{323148A1-4C0D-43D4-829F-55B0C756115F}" srcId="{E6780D2B-F0E4-47DD-B43A-7C8DB3D1610D}" destId="{B05F1EFF-6A94-421D-A5C5-CB83BF817E22}" srcOrd="0" destOrd="0" parTransId="{0A5EB2A3-7684-4A57-8CAA-8B9CC52B0499}" sibTransId="{0D997278-C0E6-4DA6-8219-14E816A1000E}"/>
    <dgm:cxn modelId="{EEFCB1EF-4857-4BD4-9440-D1E7B59DC977}" srcId="{8930A5E7-855F-4C42-98FC-FD6940732767}" destId="{83C381BB-9CC9-4F9F-8E0D-419BC3120F4B}" srcOrd="0" destOrd="0" parTransId="{94AA28FD-A59B-42D4-92BF-D32391620060}" sibTransId="{630CAA5D-609E-47EB-8FFC-C246B4A29389}"/>
    <dgm:cxn modelId="{CAE8B767-DF42-4E58-A208-9BD7CEE81608}" type="presOf" srcId="{B05F1EFF-6A94-421D-A5C5-CB83BF817E22}" destId="{4982A9D2-7FFC-4175-A4D6-EC2676905B29}" srcOrd="0" destOrd="0" presId="urn:microsoft.com/office/officeart/2005/8/layout/vList5"/>
    <dgm:cxn modelId="{8CC891CF-C91A-44C9-884D-B9096329F812}" type="presParOf" srcId="{F319E110-7197-4A0D-8AEB-50CDF320D7D6}" destId="{1019DFDC-5B2B-4620-911B-733BBA35501E}" srcOrd="0" destOrd="0" presId="urn:microsoft.com/office/officeart/2005/8/layout/vList5"/>
    <dgm:cxn modelId="{35E06A96-56CC-4B2A-8132-A708C34C6D24}" type="presParOf" srcId="{1019DFDC-5B2B-4620-911B-733BBA35501E}" destId="{65C6F1E8-1C2E-471D-8258-F44262834799}" srcOrd="0" destOrd="0" presId="urn:microsoft.com/office/officeart/2005/8/layout/vList5"/>
    <dgm:cxn modelId="{5475E8CA-058B-4033-B04E-0630211927CB}" type="presParOf" srcId="{1019DFDC-5B2B-4620-911B-733BBA35501E}" destId="{176552C8-198B-4EA2-BED4-B86EEBB5B6BC}" srcOrd="1" destOrd="0" presId="urn:microsoft.com/office/officeart/2005/8/layout/vList5"/>
    <dgm:cxn modelId="{F4878490-48F5-434D-90B4-5A21B5F408F5}" type="presParOf" srcId="{F319E110-7197-4A0D-8AEB-50CDF320D7D6}" destId="{E09F2DE6-E93C-4159-98BF-FE64043C29B7}" srcOrd="1" destOrd="0" presId="urn:microsoft.com/office/officeart/2005/8/layout/vList5"/>
    <dgm:cxn modelId="{7B218AF3-F942-42AD-8ADB-EECFBAE4D078}" type="presParOf" srcId="{F319E110-7197-4A0D-8AEB-50CDF320D7D6}" destId="{4A3B1B6E-E393-405E-86BE-767D2E8DC9C9}" srcOrd="2" destOrd="0" presId="urn:microsoft.com/office/officeart/2005/8/layout/vList5"/>
    <dgm:cxn modelId="{E80E9B0F-0458-45C7-8ADF-E6D894479B87}" type="presParOf" srcId="{4A3B1B6E-E393-405E-86BE-767D2E8DC9C9}" destId="{BBC12E19-C4F2-414E-9A86-5ACAB13F669F}" srcOrd="0" destOrd="0" presId="urn:microsoft.com/office/officeart/2005/8/layout/vList5"/>
    <dgm:cxn modelId="{8FC38C90-A3D8-4600-93FB-3553055F26BF}" type="presParOf" srcId="{4A3B1B6E-E393-405E-86BE-767D2E8DC9C9}" destId="{D7C429EE-D76C-4599-B174-B365C2A0397F}" srcOrd="1" destOrd="0" presId="urn:microsoft.com/office/officeart/2005/8/layout/vList5"/>
    <dgm:cxn modelId="{7EE66267-C3C6-4096-BC64-1FB3DC1AC817}" type="presParOf" srcId="{F319E110-7197-4A0D-8AEB-50CDF320D7D6}" destId="{ADE371FD-9B15-4688-8F1A-716554914FBD}" srcOrd="3" destOrd="0" presId="urn:microsoft.com/office/officeart/2005/8/layout/vList5"/>
    <dgm:cxn modelId="{D516973C-69FE-4835-8036-236453AF5739}" type="presParOf" srcId="{F319E110-7197-4A0D-8AEB-50CDF320D7D6}" destId="{A44A8EE9-E877-49A0-A4CB-003D80934DBD}" srcOrd="4" destOrd="0" presId="urn:microsoft.com/office/officeart/2005/8/layout/vList5"/>
    <dgm:cxn modelId="{76EC84E7-B3C1-41DF-9104-9C9F24799A10}" type="presParOf" srcId="{A44A8EE9-E877-49A0-A4CB-003D80934DBD}" destId="{79018816-298A-4CA3-A8D9-D45E388FF651}" srcOrd="0" destOrd="0" presId="urn:microsoft.com/office/officeart/2005/8/layout/vList5"/>
    <dgm:cxn modelId="{C4A100DF-2A98-496F-8E4F-75FFE3470C8A}" type="presParOf" srcId="{A44A8EE9-E877-49A0-A4CB-003D80934DBD}" destId="{4982A9D2-7FFC-4175-A4D6-EC2676905B29}" srcOrd="1" destOrd="0" presId="urn:microsoft.com/office/officeart/2005/8/layout/vList5"/>
    <dgm:cxn modelId="{A2CB729B-5F11-4665-AB59-E58C966D752F}" type="presParOf" srcId="{F319E110-7197-4A0D-8AEB-50CDF320D7D6}" destId="{AF5AE450-60E6-4895-8A26-9E6595C3CE26}" srcOrd="5" destOrd="0" presId="urn:microsoft.com/office/officeart/2005/8/layout/vList5"/>
    <dgm:cxn modelId="{CD805DCD-8559-4F9A-88E3-981CA1ECB7DB}" type="presParOf" srcId="{F319E110-7197-4A0D-8AEB-50CDF320D7D6}" destId="{8723726C-1704-480A-A8C8-1B93E42570CC}" srcOrd="6" destOrd="0" presId="urn:microsoft.com/office/officeart/2005/8/layout/vList5"/>
    <dgm:cxn modelId="{5CC5D98A-FA00-4E98-A7C7-3DC00D8FE5AC}" type="presParOf" srcId="{8723726C-1704-480A-A8C8-1B93E42570CC}" destId="{DDDED951-3833-4828-8D56-9BFF324789CE}" srcOrd="0" destOrd="0" presId="urn:microsoft.com/office/officeart/2005/8/layout/vList5"/>
    <dgm:cxn modelId="{49378E1F-5CBA-441B-8E87-23D518253C35}" type="presParOf" srcId="{8723726C-1704-480A-A8C8-1B93E42570CC}" destId="{EA45CDBA-D94D-4DDC-8C1A-3B3D1ED258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7B3CF9-E708-421D-9707-DC273D7759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25089F2-3F27-46F3-87A5-DF7FB214F612}">
      <dgm:prSet custT="1"/>
      <dgm:spPr>
        <a:solidFill>
          <a:srgbClr val="183FFF"/>
        </a:solidFill>
      </dgm:spPr>
      <dgm:t>
        <a:bodyPr/>
        <a:lstStyle/>
        <a:p>
          <a:pPr rtl="0"/>
          <a:r>
            <a:rPr lang="pt-BR" sz="2000" dirty="0"/>
            <a:t>Integração </a:t>
          </a:r>
          <a:r>
            <a:rPr lang="pt-BR" sz="2000" dirty="0">
              <a:latin typeface="Calibri"/>
            </a:rPr>
            <a:t>Cadastro Único x CNIS online  </a:t>
          </a:r>
          <a:r>
            <a:rPr lang="pt-BR" sz="2000" dirty="0"/>
            <a:t>(</a:t>
          </a:r>
          <a:r>
            <a:rPr lang="pt-BR" sz="2000" dirty="0">
              <a:latin typeface="Calibri"/>
            </a:rPr>
            <a:t>Etapa 2</a:t>
          </a:r>
          <a:r>
            <a:rPr lang="pt-BR" sz="2000" dirty="0"/>
            <a:t>)</a:t>
          </a:r>
          <a:r>
            <a:rPr lang="pt-BR" sz="2000" dirty="0">
              <a:latin typeface="Calibri"/>
            </a:rPr>
            <a:t> </a:t>
          </a:r>
          <a:endParaRPr lang="pt-BR" sz="2000" dirty="0"/>
        </a:p>
      </dgm:t>
    </dgm:pt>
    <dgm:pt modelId="{82CEA74B-8F37-4768-B87C-B29C3431ECAF}" type="parTrans" cxnId="{0F236BA6-7E0C-4331-B241-B17B5FD8A567}">
      <dgm:prSet/>
      <dgm:spPr/>
      <dgm:t>
        <a:bodyPr/>
        <a:lstStyle/>
        <a:p>
          <a:endParaRPr lang="pt-BR" sz="2000"/>
        </a:p>
      </dgm:t>
    </dgm:pt>
    <dgm:pt modelId="{917C14A9-5EBB-4BEF-A8B4-7D183301D35D}" type="sibTrans" cxnId="{0F236BA6-7E0C-4331-B241-B17B5FD8A567}">
      <dgm:prSet/>
      <dgm:spPr/>
      <dgm:t>
        <a:bodyPr/>
        <a:lstStyle/>
        <a:p>
          <a:endParaRPr lang="pt-BR" sz="2000"/>
        </a:p>
      </dgm:t>
    </dgm:pt>
    <dgm:pt modelId="{47F23834-F25D-4C5C-BE7E-6E196DC5CAD8}">
      <dgm:prSet custT="1"/>
      <dgm:spPr>
        <a:solidFill>
          <a:srgbClr val="01D100"/>
        </a:solidFill>
      </dgm:spPr>
      <dgm:t>
        <a:bodyPr/>
        <a:lstStyle/>
        <a:p>
          <a:r>
            <a:rPr lang="pt-BR" sz="2000" dirty="0"/>
            <a:t>Atualização cadastral</a:t>
          </a:r>
        </a:p>
      </dgm:t>
    </dgm:pt>
    <dgm:pt modelId="{E3F848D8-3A80-433E-BBC4-019D43EA90C7}" type="parTrans" cxnId="{F08FFC7A-0934-49EF-9652-1B3B6CEDFB64}">
      <dgm:prSet/>
      <dgm:spPr/>
      <dgm:t>
        <a:bodyPr/>
        <a:lstStyle/>
        <a:p>
          <a:endParaRPr lang="pt-BR" sz="2000"/>
        </a:p>
      </dgm:t>
    </dgm:pt>
    <dgm:pt modelId="{7566AD90-F010-4CB5-88BB-B4DF48CFD3F6}" type="sibTrans" cxnId="{F08FFC7A-0934-49EF-9652-1B3B6CEDFB64}">
      <dgm:prSet/>
      <dgm:spPr/>
      <dgm:t>
        <a:bodyPr/>
        <a:lstStyle/>
        <a:p>
          <a:endParaRPr lang="pt-BR" sz="2000"/>
        </a:p>
      </dgm:t>
    </dgm:pt>
    <dgm:pt modelId="{4F53C6E3-3477-480B-93DD-70BA3019A13F}">
      <dgm:prSet custT="1"/>
      <dgm:spPr>
        <a:solidFill>
          <a:srgbClr val="FE0002"/>
        </a:solidFill>
      </dgm:spPr>
      <dgm:t>
        <a:bodyPr/>
        <a:lstStyle/>
        <a:p>
          <a:r>
            <a:rPr lang="pt-BR" sz="2000" dirty="0"/>
            <a:t>Uso do Censo 2022 para examinar erros de exclusão e inclusão</a:t>
          </a:r>
        </a:p>
      </dgm:t>
    </dgm:pt>
    <dgm:pt modelId="{308EF469-754D-43AE-97CE-E99C003FDDF6}" type="parTrans" cxnId="{F17167F3-69B8-4C54-8CAD-52159F654CC0}">
      <dgm:prSet/>
      <dgm:spPr/>
      <dgm:t>
        <a:bodyPr/>
        <a:lstStyle/>
        <a:p>
          <a:endParaRPr lang="pt-BR" sz="2000"/>
        </a:p>
      </dgm:t>
    </dgm:pt>
    <dgm:pt modelId="{740341B3-A3FE-4BC2-AC3A-6CC8827F9188}" type="sibTrans" cxnId="{F17167F3-69B8-4C54-8CAD-52159F654CC0}">
      <dgm:prSet/>
      <dgm:spPr/>
      <dgm:t>
        <a:bodyPr/>
        <a:lstStyle/>
        <a:p>
          <a:endParaRPr lang="pt-BR" sz="2000"/>
        </a:p>
      </dgm:t>
    </dgm:pt>
    <dgm:pt modelId="{1CEBE49B-E690-451A-9F7C-808A936962CE}">
      <dgm:prSet custT="1"/>
      <dgm:spPr>
        <a:solidFill>
          <a:srgbClr val="FCDA00"/>
        </a:solidFill>
      </dgm:spPr>
      <dgm:t>
        <a:bodyPr/>
        <a:lstStyle/>
        <a:p>
          <a:r>
            <a: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Modernização do sistema atual de Cadastro Único</a:t>
          </a:r>
        </a:p>
      </dgm:t>
    </dgm:pt>
    <dgm:pt modelId="{75B44A05-5C24-4035-B7C6-C6A323A034C0}" type="parTrans" cxnId="{7CDBE580-9F64-4F4C-AA65-C13342E190AB}">
      <dgm:prSet/>
      <dgm:spPr/>
      <dgm:t>
        <a:bodyPr/>
        <a:lstStyle/>
        <a:p>
          <a:endParaRPr lang="pt-BR" sz="2000"/>
        </a:p>
      </dgm:t>
    </dgm:pt>
    <dgm:pt modelId="{59C4D07D-E676-4E7B-BDFF-71F91BE5A993}" type="sibTrans" cxnId="{7CDBE580-9F64-4F4C-AA65-C13342E190AB}">
      <dgm:prSet/>
      <dgm:spPr/>
      <dgm:t>
        <a:bodyPr/>
        <a:lstStyle/>
        <a:p>
          <a:endParaRPr lang="pt-BR" sz="2000"/>
        </a:p>
      </dgm:t>
    </dgm:pt>
    <dgm:pt modelId="{C2A212E2-0EEA-4D70-B7C3-BD8EACADCA93}">
      <dgm:prSet custT="1"/>
      <dgm:spPr>
        <a:solidFill>
          <a:schemeClr val="tx1"/>
        </a:solidFill>
      </dgm:spPr>
      <dgm:t>
        <a:bodyPr/>
        <a:lstStyle/>
        <a:p>
          <a:r>
            <a:rPr lang="pt-BR" sz="2000" dirty="0"/>
            <a:t>Início da revisão do formulário e da construção da Versão 8 do Cadastro Único (Versão 7 : 2010)</a:t>
          </a:r>
        </a:p>
      </dgm:t>
    </dgm:pt>
    <dgm:pt modelId="{97E1F395-51D6-41A6-8402-6D0DDA98146A}" type="parTrans" cxnId="{F428C667-E8A1-4057-AECC-8545116FA339}">
      <dgm:prSet/>
      <dgm:spPr/>
      <dgm:t>
        <a:bodyPr/>
        <a:lstStyle/>
        <a:p>
          <a:endParaRPr lang="pt-BR" sz="2000"/>
        </a:p>
      </dgm:t>
    </dgm:pt>
    <dgm:pt modelId="{794629C0-6EB2-4FC2-A61C-2C6498E9A02C}" type="sibTrans" cxnId="{F428C667-E8A1-4057-AECC-8545116FA339}">
      <dgm:prSet/>
      <dgm:spPr/>
      <dgm:t>
        <a:bodyPr/>
        <a:lstStyle/>
        <a:p>
          <a:endParaRPr lang="pt-BR" sz="2000"/>
        </a:p>
      </dgm:t>
    </dgm:pt>
    <dgm:pt modelId="{6D05B8F1-741B-49C2-A0C6-E67B5A2B4C7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000" dirty="0"/>
            <a:t>Disponibilização de ferramentas para a Vigilância </a:t>
          </a:r>
          <a:r>
            <a:rPr lang="pt-BR" sz="2000" dirty="0" err="1"/>
            <a:t>Socioassistencial</a:t>
          </a:r>
          <a:r>
            <a:rPr lang="pt-BR" sz="2000" dirty="0"/>
            <a:t> – Etapa 1</a:t>
          </a:r>
        </a:p>
      </dgm:t>
    </dgm:pt>
    <dgm:pt modelId="{10E0F2F8-664F-4772-A227-1D74D0BD2B6F}" type="parTrans" cxnId="{B659EFDC-F664-44D1-ACC4-07BD76DF4E23}">
      <dgm:prSet/>
      <dgm:spPr/>
      <dgm:t>
        <a:bodyPr/>
        <a:lstStyle/>
        <a:p>
          <a:endParaRPr lang="pt-BR"/>
        </a:p>
      </dgm:t>
    </dgm:pt>
    <dgm:pt modelId="{B4CF35DC-4867-4F1F-97F9-CC08BF3CE149}" type="sibTrans" cxnId="{B659EFDC-F664-44D1-ACC4-07BD76DF4E23}">
      <dgm:prSet/>
      <dgm:spPr/>
      <dgm:t>
        <a:bodyPr/>
        <a:lstStyle/>
        <a:p>
          <a:endParaRPr lang="pt-BR"/>
        </a:p>
      </dgm:t>
    </dgm:pt>
    <dgm:pt modelId="{17AC0EDC-4385-4729-9343-8DE09F775457}" type="pres">
      <dgm:prSet presAssocID="{0F7B3CF9-E708-421D-9707-DC273D7759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8C2831-0EC9-4A4A-BDE0-CFE90E87DC3E}" type="pres">
      <dgm:prSet presAssocID="{E25089F2-3F27-46F3-87A5-DF7FB214F612}" presName="parentText" presStyleLbl="node1" presStyleIdx="0" presStyleCnt="6" custLinFactNeighborX="-15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3FD114-7431-42ED-BD78-59F645E8F78C}" type="pres">
      <dgm:prSet presAssocID="{917C14A9-5EBB-4BEF-A8B4-7D183301D35D}" presName="spacer" presStyleCnt="0"/>
      <dgm:spPr/>
    </dgm:pt>
    <dgm:pt modelId="{A4E7464D-1AC9-4B59-8604-55FF05D2F894}" type="pres">
      <dgm:prSet presAssocID="{47F23834-F25D-4C5C-BE7E-6E196DC5CAD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3DC557-BD62-466D-8084-9EEEE4412FCA}" type="pres">
      <dgm:prSet presAssocID="{7566AD90-F010-4CB5-88BB-B4DF48CFD3F6}" presName="spacer" presStyleCnt="0"/>
      <dgm:spPr/>
    </dgm:pt>
    <dgm:pt modelId="{F3A2D511-D80A-4D19-9AD0-A01CF70E8E14}" type="pres">
      <dgm:prSet presAssocID="{4F53C6E3-3477-480B-93DD-70BA3019A13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739965-BDAD-48E6-B52E-EAA867DBF4F1}" type="pres">
      <dgm:prSet presAssocID="{740341B3-A3FE-4BC2-AC3A-6CC8827F9188}" presName="spacer" presStyleCnt="0"/>
      <dgm:spPr/>
    </dgm:pt>
    <dgm:pt modelId="{873E8F00-BC8B-4469-9EAF-7E8BB9FC0EA7}" type="pres">
      <dgm:prSet presAssocID="{1CEBE49B-E690-451A-9F7C-808A936962C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102108-26E8-4E56-AF05-70BE5275CC8A}" type="pres">
      <dgm:prSet presAssocID="{59C4D07D-E676-4E7B-BDFF-71F91BE5A993}" presName="spacer" presStyleCnt="0"/>
      <dgm:spPr/>
    </dgm:pt>
    <dgm:pt modelId="{83D6588D-FAC1-4069-8BB5-612BFBAE2AE0}" type="pres">
      <dgm:prSet presAssocID="{C2A212E2-0EEA-4D70-B7C3-BD8EACADCA9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35B58E-33FE-45BD-8CC2-4C559671A977}" type="pres">
      <dgm:prSet presAssocID="{794629C0-6EB2-4FC2-A61C-2C6498E9A02C}" presName="spacer" presStyleCnt="0"/>
      <dgm:spPr/>
    </dgm:pt>
    <dgm:pt modelId="{9E2AFA98-AC3A-47AB-9CD2-89F416BA747B}" type="pres">
      <dgm:prSet presAssocID="{6D05B8F1-741B-49C2-A0C6-E67B5A2B4C7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28C667-E8A1-4057-AECC-8545116FA339}" srcId="{0F7B3CF9-E708-421D-9707-DC273D775945}" destId="{C2A212E2-0EEA-4D70-B7C3-BD8EACADCA93}" srcOrd="4" destOrd="0" parTransId="{97E1F395-51D6-41A6-8402-6D0DDA98146A}" sibTransId="{794629C0-6EB2-4FC2-A61C-2C6498E9A02C}"/>
    <dgm:cxn modelId="{F75A29D4-7C83-4FD2-8F61-116B2B10881D}" type="presOf" srcId="{E25089F2-3F27-46F3-87A5-DF7FB214F612}" destId="{BA8C2831-0EC9-4A4A-BDE0-CFE90E87DC3E}" srcOrd="0" destOrd="0" presId="urn:microsoft.com/office/officeart/2005/8/layout/vList2"/>
    <dgm:cxn modelId="{1C0D545C-3598-4528-B525-C0B09A0B844E}" type="presOf" srcId="{0F7B3CF9-E708-421D-9707-DC273D775945}" destId="{17AC0EDC-4385-4729-9343-8DE09F775457}" srcOrd="0" destOrd="0" presId="urn:microsoft.com/office/officeart/2005/8/layout/vList2"/>
    <dgm:cxn modelId="{F17167F3-69B8-4C54-8CAD-52159F654CC0}" srcId="{0F7B3CF9-E708-421D-9707-DC273D775945}" destId="{4F53C6E3-3477-480B-93DD-70BA3019A13F}" srcOrd="2" destOrd="0" parTransId="{308EF469-754D-43AE-97CE-E99C003FDDF6}" sibTransId="{740341B3-A3FE-4BC2-AC3A-6CC8827F9188}"/>
    <dgm:cxn modelId="{2A625C6A-7C86-4629-A2E3-5C23CF1BBE54}" type="presOf" srcId="{4F53C6E3-3477-480B-93DD-70BA3019A13F}" destId="{F3A2D511-D80A-4D19-9AD0-A01CF70E8E14}" srcOrd="0" destOrd="0" presId="urn:microsoft.com/office/officeart/2005/8/layout/vList2"/>
    <dgm:cxn modelId="{7CDBE580-9F64-4F4C-AA65-C13342E190AB}" srcId="{0F7B3CF9-E708-421D-9707-DC273D775945}" destId="{1CEBE49B-E690-451A-9F7C-808A936962CE}" srcOrd="3" destOrd="0" parTransId="{75B44A05-5C24-4035-B7C6-C6A323A034C0}" sibTransId="{59C4D07D-E676-4E7B-BDFF-71F91BE5A993}"/>
    <dgm:cxn modelId="{FCAE3960-7421-4713-84D1-BC7C95FC336E}" type="presOf" srcId="{1CEBE49B-E690-451A-9F7C-808A936962CE}" destId="{873E8F00-BC8B-4469-9EAF-7E8BB9FC0EA7}" srcOrd="0" destOrd="0" presId="urn:microsoft.com/office/officeart/2005/8/layout/vList2"/>
    <dgm:cxn modelId="{F08FFC7A-0934-49EF-9652-1B3B6CEDFB64}" srcId="{0F7B3CF9-E708-421D-9707-DC273D775945}" destId="{47F23834-F25D-4C5C-BE7E-6E196DC5CAD8}" srcOrd="1" destOrd="0" parTransId="{E3F848D8-3A80-433E-BBC4-019D43EA90C7}" sibTransId="{7566AD90-F010-4CB5-88BB-B4DF48CFD3F6}"/>
    <dgm:cxn modelId="{09BAF0F4-1739-4C36-AF08-2DC16B294D25}" type="presOf" srcId="{C2A212E2-0EEA-4D70-B7C3-BD8EACADCA93}" destId="{83D6588D-FAC1-4069-8BB5-612BFBAE2AE0}" srcOrd="0" destOrd="0" presId="urn:microsoft.com/office/officeart/2005/8/layout/vList2"/>
    <dgm:cxn modelId="{B659EFDC-F664-44D1-ACC4-07BD76DF4E23}" srcId="{0F7B3CF9-E708-421D-9707-DC273D775945}" destId="{6D05B8F1-741B-49C2-A0C6-E67B5A2B4C75}" srcOrd="5" destOrd="0" parTransId="{10E0F2F8-664F-4772-A227-1D74D0BD2B6F}" sibTransId="{B4CF35DC-4867-4F1F-97F9-CC08BF3CE149}"/>
    <dgm:cxn modelId="{7B2EBF05-0380-4AFC-87B2-6459B9B02030}" type="presOf" srcId="{6D05B8F1-741B-49C2-A0C6-E67B5A2B4C75}" destId="{9E2AFA98-AC3A-47AB-9CD2-89F416BA747B}" srcOrd="0" destOrd="0" presId="urn:microsoft.com/office/officeart/2005/8/layout/vList2"/>
    <dgm:cxn modelId="{0F236BA6-7E0C-4331-B241-B17B5FD8A567}" srcId="{0F7B3CF9-E708-421D-9707-DC273D775945}" destId="{E25089F2-3F27-46F3-87A5-DF7FB214F612}" srcOrd="0" destOrd="0" parTransId="{82CEA74B-8F37-4768-B87C-B29C3431ECAF}" sibTransId="{917C14A9-5EBB-4BEF-A8B4-7D183301D35D}"/>
    <dgm:cxn modelId="{4660336A-2E4D-4DEB-8F70-D50CFE41B523}" type="presOf" srcId="{47F23834-F25D-4C5C-BE7E-6E196DC5CAD8}" destId="{A4E7464D-1AC9-4B59-8604-55FF05D2F894}" srcOrd="0" destOrd="0" presId="urn:microsoft.com/office/officeart/2005/8/layout/vList2"/>
    <dgm:cxn modelId="{2A4D0AE5-8483-442B-BA89-998AB416BCFE}" type="presParOf" srcId="{17AC0EDC-4385-4729-9343-8DE09F775457}" destId="{BA8C2831-0EC9-4A4A-BDE0-CFE90E87DC3E}" srcOrd="0" destOrd="0" presId="urn:microsoft.com/office/officeart/2005/8/layout/vList2"/>
    <dgm:cxn modelId="{DE40AC52-9592-4D47-BF23-ADBF3BDCB0CA}" type="presParOf" srcId="{17AC0EDC-4385-4729-9343-8DE09F775457}" destId="{EB3FD114-7431-42ED-BD78-59F645E8F78C}" srcOrd="1" destOrd="0" presId="urn:microsoft.com/office/officeart/2005/8/layout/vList2"/>
    <dgm:cxn modelId="{0D0AC927-ECA2-43E5-ADF8-F9FA4810CA2C}" type="presParOf" srcId="{17AC0EDC-4385-4729-9343-8DE09F775457}" destId="{A4E7464D-1AC9-4B59-8604-55FF05D2F894}" srcOrd="2" destOrd="0" presId="urn:microsoft.com/office/officeart/2005/8/layout/vList2"/>
    <dgm:cxn modelId="{CFC9DCBC-ABAC-4B9B-9CE6-A4182A58B6F7}" type="presParOf" srcId="{17AC0EDC-4385-4729-9343-8DE09F775457}" destId="{E93DC557-BD62-466D-8084-9EEEE4412FCA}" srcOrd="3" destOrd="0" presId="urn:microsoft.com/office/officeart/2005/8/layout/vList2"/>
    <dgm:cxn modelId="{7236A645-9E48-469E-9911-B82E0E1079A3}" type="presParOf" srcId="{17AC0EDC-4385-4729-9343-8DE09F775457}" destId="{F3A2D511-D80A-4D19-9AD0-A01CF70E8E14}" srcOrd="4" destOrd="0" presId="urn:microsoft.com/office/officeart/2005/8/layout/vList2"/>
    <dgm:cxn modelId="{8FB57991-14F7-444F-BA48-2EE2E2A9E7CE}" type="presParOf" srcId="{17AC0EDC-4385-4729-9343-8DE09F775457}" destId="{F0739965-BDAD-48E6-B52E-EAA867DBF4F1}" srcOrd="5" destOrd="0" presId="urn:microsoft.com/office/officeart/2005/8/layout/vList2"/>
    <dgm:cxn modelId="{5F8C78C6-9886-4D75-8DF9-C671F3B35E97}" type="presParOf" srcId="{17AC0EDC-4385-4729-9343-8DE09F775457}" destId="{873E8F00-BC8B-4469-9EAF-7E8BB9FC0EA7}" srcOrd="6" destOrd="0" presId="urn:microsoft.com/office/officeart/2005/8/layout/vList2"/>
    <dgm:cxn modelId="{E8874BA4-51E9-4B4F-A454-05CD736A4EEE}" type="presParOf" srcId="{17AC0EDC-4385-4729-9343-8DE09F775457}" destId="{2E102108-26E8-4E56-AF05-70BE5275CC8A}" srcOrd="7" destOrd="0" presId="urn:microsoft.com/office/officeart/2005/8/layout/vList2"/>
    <dgm:cxn modelId="{2CECA281-DA1B-4D88-9EAF-EC6196EF3BD7}" type="presParOf" srcId="{17AC0EDC-4385-4729-9343-8DE09F775457}" destId="{83D6588D-FAC1-4069-8BB5-612BFBAE2AE0}" srcOrd="8" destOrd="0" presId="urn:microsoft.com/office/officeart/2005/8/layout/vList2"/>
    <dgm:cxn modelId="{FBB0DD50-9FAF-450D-AEB1-8662E9985221}" type="presParOf" srcId="{17AC0EDC-4385-4729-9343-8DE09F775457}" destId="{7D35B58E-33FE-45BD-8CC2-4C559671A977}" srcOrd="9" destOrd="0" presId="urn:microsoft.com/office/officeart/2005/8/layout/vList2"/>
    <dgm:cxn modelId="{8C55B391-AF1E-4BD3-A803-DADF08520A22}" type="presParOf" srcId="{17AC0EDC-4385-4729-9343-8DE09F775457}" destId="{9E2AFA98-AC3A-47AB-9CD2-89F416BA747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28421-7809-49EC-B507-FA30F5D3EC2C}">
      <dsp:nvSpPr>
        <dsp:cNvPr id="0" name=""/>
        <dsp:cNvSpPr/>
      </dsp:nvSpPr>
      <dsp:spPr>
        <a:xfrm>
          <a:off x="0" y="84386"/>
          <a:ext cx="9086504" cy="58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Pactuação com estados, municípios e DF</a:t>
          </a:r>
        </a:p>
      </dsp:txBody>
      <dsp:txXfrm>
        <a:off x="28329" y="112715"/>
        <a:ext cx="9029846" cy="523662"/>
      </dsp:txXfrm>
    </dsp:sp>
    <dsp:sp modelId="{354CBACC-7DF5-489A-8EB5-FBA28BB44A2F}">
      <dsp:nvSpPr>
        <dsp:cNvPr id="0" name=""/>
        <dsp:cNvSpPr/>
      </dsp:nvSpPr>
      <dsp:spPr>
        <a:xfrm>
          <a:off x="0" y="737360"/>
          <a:ext cx="9086504" cy="580320"/>
        </a:xfrm>
        <a:prstGeom prst="roundRect">
          <a:avLst/>
        </a:prstGeom>
        <a:solidFill>
          <a:srgbClr val="01D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Qualificação dos dados do Cadastro Único</a:t>
          </a:r>
        </a:p>
      </dsp:txBody>
      <dsp:txXfrm>
        <a:off x="28329" y="765689"/>
        <a:ext cx="9029846" cy="523662"/>
      </dsp:txXfrm>
    </dsp:sp>
    <dsp:sp modelId="{DEE5EC8B-29E7-4832-BD64-61642BC73C60}">
      <dsp:nvSpPr>
        <dsp:cNvPr id="0" name=""/>
        <dsp:cNvSpPr/>
      </dsp:nvSpPr>
      <dsp:spPr>
        <a:xfrm>
          <a:off x="0" y="1406960"/>
          <a:ext cx="9086504" cy="580320"/>
        </a:xfrm>
        <a:prstGeom prst="roundRect">
          <a:avLst/>
        </a:prstGeom>
        <a:solidFill>
          <a:srgbClr val="FE00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Campanha de utilidade pública </a:t>
          </a:r>
        </a:p>
      </dsp:txBody>
      <dsp:txXfrm>
        <a:off x="28329" y="1435289"/>
        <a:ext cx="9029846" cy="523662"/>
      </dsp:txXfrm>
    </dsp:sp>
    <dsp:sp modelId="{5C9893F2-3E46-456D-AF68-CAE538D4095D}">
      <dsp:nvSpPr>
        <dsp:cNvPr id="0" name=""/>
        <dsp:cNvSpPr/>
      </dsp:nvSpPr>
      <dsp:spPr>
        <a:xfrm>
          <a:off x="0" y="2076560"/>
          <a:ext cx="9086504" cy="580320"/>
        </a:xfrm>
        <a:prstGeom prst="roundRect">
          <a:avLst/>
        </a:prstGeom>
        <a:solidFill>
          <a:srgbClr val="FCD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Novas funcionalidades do aplicativo Cadastro Único</a:t>
          </a:r>
        </a:p>
      </dsp:txBody>
      <dsp:txXfrm>
        <a:off x="28329" y="2104889"/>
        <a:ext cx="9029846" cy="523662"/>
      </dsp:txXfrm>
    </dsp:sp>
    <dsp:sp modelId="{09C721C1-91BB-4C0A-A48D-930A7EE11517}">
      <dsp:nvSpPr>
        <dsp:cNvPr id="0" name=""/>
        <dsp:cNvSpPr/>
      </dsp:nvSpPr>
      <dsp:spPr>
        <a:xfrm>
          <a:off x="0" y="2746160"/>
          <a:ext cx="9086504" cy="58032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Aporte financeiro para entes federados </a:t>
          </a:r>
        </a:p>
      </dsp:txBody>
      <dsp:txXfrm>
        <a:off x="28329" y="2774489"/>
        <a:ext cx="9029846" cy="523662"/>
      </dsp:txXfrm>
    </dsp:sp>
    <dsp:sp modelId="{C6DE6610-5AE5-4669-AD6A-35F3F911E4E8}">
      <dsp:nvSpPr>
        <dsp:cNvPr id="0" name=""/>
        <dsp:cNvSpPr/>
      </dsp:nvSpPr>
      <dsp:spPr>
        <a:xfrm>
          <a:off x="0" y="3415761"/>
          <a:ext cx="9086504" cy="580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Capacitação dos novos entrevistadores e operadores </a:t>
          </a:r>
        </a:p>
      </dsp:txBody>
      <dsp:txXfrm>
        <a:off x="28329" y="3444090"/>
        <a:ext cx="9029846" cy="523662"/>
      </dsp:txXfrm>
    </dsp:sp>
    <dsp:sp modelId="{93E1E37E-3A11-4E2D-BF11-017F72F741AC}">
      <dsp:nvSpPr>
        <dsp:cNvPr id="0" name=""/>
        <dsp:cNvSpPr/>
      </dsp:nvSpPr>
      <dsp:spPr>
        <a:xfrm>
          <a:off x="0" y="4085361"/>
          <a:ext cx="9086504" cy="58032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</a:rPr>
            <a:t>Retomada de estudo para a estruturação do SUAS</a:t>
          </a:r>
        </a:p>
      </dsp:txBody>
      <dsp:txXfrm>
        <a:off x="28329" y="4113690"/>
        <a:ext cx="9029846" cy="523662"/>
      </dsp:txXfrm>
    </dsp:sp>
    <dsp:sp modelId="{3204D8FF-7CF5-49A7-B678-8D4B8C352104}">
      <dsp:nvSpPr>
        <dsp:cNvPr id="0" name=""/>
        <dsp:cNvSpPr/>
      </dsp:nvSpPr>
      <dsp:spPr>
        <a:xfrm>
          <a:off x="0" y="4754961"/>
          <a:ext cx="9086504" cy="5803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 panose="020B0604020202020204"/>
              <a:ea typeface="+mn-ea"/>
              <a:cs typeface="+mn-cs"/>
            </a:rPr>
            <a:t>Construção de ferramentas para a Vigilância Socioassistencial</a:t>
          </a:r>
          <a:endParaRPr lang="pt-BR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 panose="020B0604020202020204"/>
          </a:endParaRPr>
        </a:p>
      </dsp:txBody>
      <dsp:txXfrm>
        <a:off x="28329" y="4783290"/>
        <a:ext cx="9029846" cy="523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AD9F0-B6B8-49F8-A345-2C1D3064DA1B}">
      <dsp:nvSpPr>
        <dsp:cNvPr id="0" name=""/>
        <dsp:cNvSpPr/>
      </dsp:nvSpPr>
      <dsp:spPr>
        <a:xfrm>
          <a:off x="3050064" y="1112"/>
          <a:ext cx="1564327" cy="15643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Identificação de situações de vulnerabilidade e riscos sociais</a:t>
          </a:r>
        </a:p>
      </dsp:txBody>
      <dsp:txXfrm>
        <a:off x="3279154" y="230202"/>
        <a:ext cx="1106147" cy="1106147"/>
      </dsp:txXfrm>
    </dsp:sp>
    <dsp:sp modelId="{1F65FF91-5E6D-47A9-A40F-0C228290FA56}">
      <dsp:nvSpPr>
        <dsp:cNvPr id="0" name=""/>
        <dsp:cNvSpPr/>
      </dsp:nvSpPr>
      <dsp:spPr>
        <a:xfrm rot="2160000">
          <a:off x="4564765" y="1202298"/>
          <a:ext cx="415072" cy="527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4576656" y="1271294"/>
        <a:ext cx="290550" cy="316776"/>
      </dsp:txXfrm>
    </dsp:sp>
    <dsp:sp modelId="{011EF7DE-E826-49B4-A0FE-9F909D0FC799}">
      <dsp:nvSpPr>
        <dsp:cNvPr id="0" name=""/>
        <dsp:cNvSpPr/>
      </dsp:nvSpPr>
      <dsp:spPr>
        <a:xfrm>
          <a:off x="4949218" y="1380928"/>
          <a:ext cx="1564327" cy="15643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Planejamento das ações de proteção social  </a:t>
          </a:r>
        </a:p>
      </dsp:txBody>
      <dsp:txXfrm>
        <a:off x="5178308" y="1610018"/>
        <a:ext cx="1106147" cy="1106147"/>
      </dsp:txXfrm>
    </dsp:sp>
    <dsp:sp modelId="{F7BF507A-E1FE-4FF8-B689-69C78CC19B47}">
      <dsp:nvSpPr>
        <dsp:cNvPr id="0" name=""/>
        <dsp:cNvSpPr/>
      </dsp:nvSpPr>
      <dsp:spPr>
        <a:xfrm rot="6480000">
          <a:off x="5164770" y="3004233"/>
          <a:ext cx="415072" cy="527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 rot="10800000">
        <a:off x="5246271" y="3050611"/>
        <a:ext cx="290550" cy="316776"/>
      </dsp:txXfrm>
    </dsp:sp>
    <dsp:sp modelId="{6A66871E-4257-4F4B-97E6-DE80AE4A611B}">
      <dsp:nvSpPr>
        <dsp:cNvPr id="0" name=""/>
        <dsp:cNvSpPr/>
      </dsp:nvSpPr>
      <dsp:spPr>
        <a:xfrm>
          <a:off x="4223806" y="3613517"/>
          <a:ext cx="1564327" cy="15643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Organização da oferta de serviços, programas, benefícios e projetos </a:t>
          </a:r>
          <a:r>
            <a:rPr lang="pt-BR" sz="1100" kern="1200" dirty="0" err="1"/>
            <a:t>socioassistenciais</a:t>
          </a:r>
          <a:endParaRPr lang="pt-BR" sz="1100" kern="1200" dirty="0"/>
        </a:p>
      </dsp:txBody>
      <dsp:txXfrm>
        <a:off x="4452896" y="3842607"/>
        <a:ext cx="1106147" cy="1106147"/>
      </dsp:txXfrm>
    </dsp:sp>
    <dsp:sp modelId="{1121392A-3A5D-4FDB-B68C-22AB62A66001}">
      <dsp:nvSpPr>
        <dsp:cNvPr id="0" name=""/>
        <dsp:cNvSpPr/>
      </dsp:nvSpPr>
      <dsp:spPr>
        <a:xfrm rot="10800000">
          <a:off x="3636439" y="4131700"/>
          <a:ext cx="415072" cy="527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 rot="10800000">
        <a:off x="3760961" y="4237292"/>
        <a:ext cx="290550" cy="316776"/>
      </dsp:txXfrm>
    </dsp:sp>
    <dsp:sp modelId="{4CD389C4-2D80-43C4-80D6-238B4976E161}">
      <dsp:nvSpPr>
        <dsp:cNvPr id="0" name=""/>
        <dsp:cNvSpPr/>
      </dsp:nvSpPr>
      <dsp:spPr>
        <a:xfrm>
          <a:off x="1876323" y="3613517"/>
          <a:ext cx="1564327" cy="15643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Vigilância </a:t>
          </a:r>
          <a:r>
            <a:rPr lang="pt-BR" sz="1100" kern="1200" dirty="0" err="1"/>
            <a:t>Socioassistencial</a:t>
          </a:r>
          <a:r>
            <a:rPr lang="pt-BR" sz="1100" kern="1200" dirty="0"/>
            <a:t> </a:t>
          </a:r>
        </a:p>
      </dsp:txBody>
      <dsp:txXfrm>
        <a:off x="2105413" y="3842607"/>
        <a:ext cx="1106147" cy="1106147"/>
      </dsp:txXfrm>
    </dsp:sp>
    <dsp:sp modelId="{D755D52E-820B-433B-B93F-016255C0177B}">
      <dsp:nvSpPr>
        <dsp:cNvPr id="0" name=""/>
        <dsp:cNvSpPr/>
      </dsp:nvSpPr>
      <dsp:spPr>
        <a:xfrm rot="15120000">
          <a:off x="2091874" y="3026578"/>
          <a:ext cx="415072" cy="527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 rot="10800000">
        <a:off x="2173375" y="3191384"/>
        <a:ext cx="290550" cy="316776"/>
      </dsp:txXfrm>
    </dsp:sp>
    <dsp:sp modelId="{833BBA84-D384-438A-9115-8572D578B105}">
      <dsp:nvSpPr>
        <dsp:cNvPr id="0" name=""/>
        <dsp:cNvSpPr/>
      </dsp:nvSpPr>
      <dsp:spPr>
        <a:xfrm>
          <a:off x="1150910" y="1380928"/>
          <a:ext cx="1564327" cy="15643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Informações socioeconômicas das famílias de baixa renda </a:t>
          </a:r>
        </a:p>
      </dsp:txBody>
      <dsp:txXfrm>
        <a:off x="1380000" y="1610018"/>
        <a:ext cx="1106147" cy="1106147"/>
      </dsp:txXfrm>
    </dsp:sp>
    <dsp:sp modelId="{E330A453-1DA2-4B8F-B45D-A3FA177BF1FE}">
      <dsp:nvSpPr>
        <dsp:cNvPr id="0" name=""/>
        <dsp:cNvSpPr/>
      </dsp:nvSpPr>
      <dsp:spPr>
        <a:xfrm rot="19440000">
          <a:off x="2665611" y="1216108"/>
          <a:ext cx="415072" cy="5279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2677502" y="1358296"/>
        <a:ext cx="290550" cy="316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552C8-198B-4EA2-BED4-B86EEBB5B6BC}">
      <dsp:nvSpPr>
        <dsp:cNvPr id="0" name=""/>
        <dsp:cNvSpPr/>
      </dsp:nvSpPr>
      <dsp:spPr>
        <a:xfrm rot="5400000">
          <a:off x="7402555" y="-3203511"/>
          <a:ext cx="713842" cy="7303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>
              <a:latin typeface="Poppins Light" panose="020B0604020202020204" charset="0"/>
              <a:cs typeface="Poppins Light" panose="020B0604020202020204" charset="0"/>
            </a:rPr>
            <a:t>Visa sanar distorção gerada pelo erro no desenho do Auxílio Brasil, com a correção dos registros unipessoais pelas famílias</a:t>
          </a:r>
          <a:endParaRPr lang="pt-BR" sz="1600" kern="1200" dirty="0">
            <a:solidFill>
              <a:srgbClr val="FF0000"/>
            </a:solidFill>
            <a:latin typeface="Poppins Light" panose="020B0604020202020204" charset="0"/>
            <a:cs typeface="Poppins Light" panose="020B0604020202020204" charset="0"/>
          </a:endParaRPr>
        </a:p>
      </dsp:txBody>
      <dsp:txXfrm rot="-5400000">
        <a:off x="4107959" y="125932"/>
        <a:ext cx="7268189" cy="644148"/>
      </dsp:txXfrm>
    </dsp:sp>
    <dsp:sp modelId="{65C6F1E8-1C2E-471D-8258-F44262834799}">
      <dsp:nvSpPr>
        <dsp:cNvPr id="0" name=""/>
        <dsp:cNvSpPr/>
      </dsp:nvSpPr>
      <dsp:spPr>
        <a:xfrm>
          <a:off x="0" y="1855"/>
          <a:ext cx="4107958" cy="892303"/>
        </a:xfrm>
        <a:prstGeom prst="roundRect">
          <a:avLst/>
        </a:prstGeom>
        <a:solidFill>
          <a:srgbClr val="183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latin typeface="Poppins Light" panose="020B0604020202020204" charset="0"/>
              <a:cs typeface="Poppins Light" panose="020B0604020202020204" charset="0"/>
            </a:rPr>
            <a:t>Averiguação de cadastros unipessoais</a:t>
          </a:r>
        </a:p>
      </dsp:txBody>
      <dsp:txXfrm>
        <a:off x="43559" y="45414"/>
        <a:ext cx="4020840" cy="805185"/>
      </dsp:txXfrm>
    </dsp:sp>
    <dsp:sp modelId="{D7C429EE-D76C-4599-B174-B365C2A0397F}">
      <dsp:nvSpPr>
        <dsp:cNvPr id="0" name=""/>
        <dsp:cNvSpPr/>
      </dsp:nvSpPr>
      <dsp:spPr>
        <a:xfrm rot="5400000">
          <a:off x="7402555" y="-2266592"/>
          <a:ext cx="713842" cy="7303036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oppins Light" panose="020B0604020202020204" charset="0"/>
              <a:ea typeface="+mn-ea"/>
              <a:cs typeface="Poppins Light" panose="020B0604020202020204" charset="0"/>
            </a:rPr>
            <a:t>Visa corrigir divergências entre as rendas declaradas pelas famílias e a renda constante do CNIS, com a correção dos registros pelas famílias</a:t>
          </a:r>
        </a:p>
      </dsp:txBody>
      <dsp:txXfrm rot="-5400000">
        <a:off x="4107959" y="1062851"/>
        <a:ext cx="7268189" cy="644148"/>
      </dsp:txXfrm>
    </dsp:sp>
    <dsp:sp modelId="{BBC12E19-C4F2-414E-9A86-5ACAB13F669F}">
      <dsp:nvSpPr>
        <dsp:cNvPr id="0" name=""/>
        <dsp:cNvSpPr/>
      </dsp:nvSpPr>
      <dsp:spPr>
        <a:xfrm>
          <a:off x="0" y="938773"/>
          <a:ext cx="4107958" cy="89230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latin typeface="Poppins Light" panose="020B0604020202020204" charset="0"/>
              <a:cs typeface="Poppins Light" panose="020B0604020202020204" charset="0"/>
            </a:rPr>
            <a:t>Averiguação de renda</a:t>
          </a:r>
        </a:p>
      </dsp:txBody>
      <dsp:txXfrm>
        <a:off x="43559" y="982332"/>
        <a:ext cx="4020840" cy="805185"/>
      </dsp:txXfrm>
    </dsp:sp>
    <dsp:sp modelId="{4982A9D2-7FFC-4175-A4D6-EC2676905B29}">
      <dsp:nvSpPr>
        <dsp:cNvPr id="0" name=""/>
        <dsp:cNvSpPr/>
      </dsp:nvSpPr>
      <dsp:spPr>
        <a:xfrm rot="5400000">
          <a:off x="7402555" y="-1329674"/>
          <a:ext cx="713842" cy="7303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>
              <a:latin typeface="Poppins Light" panose="020B0604020202020204" charset="0"/>
              <a:cs typeface="Poppins Light" panose="020B0604020202020204" charset="0"/>
            </a:rPr>
            <a:t>Novo processo para correção automatizada de divergências de renda das famílias (povoamento de bases e interoperabilidade entre sistemas)</a:t>
          </a:r>
        </a:p>
      </dsp:txBody>
      <dsp:txXfrm rot="-5400000">
        <a:off x="4107959" y="1999769"/>
        <a:ext cx="7268189" cy="644148"/>
      </dsp:txXfrm>
    </dsp:sp>
    <dsp:sp modelId="{79018816-298A-4CA3-A8D9-D45E388FF651}">
      <dsp:nvSpPr>
        <dsp:cNvPr id="0" name=""/>
        <dsp:cNvSpPr/>
      </dsp:nvSpPr>
      <dsp:spPr>
        <a:xfrm>
          <a:off x="0" y="1875692"/>
          <a:ext cx="4107958" cy="892303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latin typeface="Poppins Light" panose="020B0604020202020204" charset="0"/>
              <a:cs typeface="Poppins Light" panose="020B0604020202020204" charset="0"/>
            </a:rPr>
            <a:t>Integração Cadastro Único x CNIS</a:t>
          </a:r>
        </a:p>
      </dsp:txBody>
      <dsp:txXfrm>
        <a:off x="43559" y="1919251"/>
        <a:ext cx="4020840" cy="805185"/>
      </dsp:txXfrm>
    </dsp:sp>
    <dsp:sp modelId="{EA45CDBA-D94D-4DDC-8C1A-3B3D1ED258FD}">
      <dsp:nvSpPr>
        <dsp:cNvPr id="0" name=""/>
        <dsp:cNvSpPr/>
      </dsp:nvSpPr>
      <dsp:spPr>
        <a:xfrm rot="5400000">
          <a:off x="7402555" y="-392755"/>
          <a:ext cx="713842" cy="7303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>
              <a:latin typeface="Poppins Light" panose="020B0604020202020204" charset="0"/>
              <a:cs typeface="Poppins Light" panose="020B0604020202020204" charset="0"/>
            </a:rPr>
            <a:t>Visa corrigir cadastros desatualizados, com prioridade para os de 2016 e 2017</a:t>
          </a:r>
        </a:p>
      </dsp:txBody>
      <dsp:txXfrm rot="-5400000">
        <a:off x="4107959" y="2936688"/>
        <a:ext cx="7268189" cy="644148"/>
      </dsp:txXfrm>
    </dsp:sp>
    <dsp:sp modelId="{DDDED951-3833-4828-8D56-9BFF324789CE}">
      <dsp:nvSpPr>
        <dsp:cNvPr id="0" name=""/>
        <dsp:cNvSpPr/>
      </dsp:nvSpPr>
      <dsp:spPr>
        <a:xfrm>
          <a:off x="0" y="2812611"/>
          <a:ext cx="4107958" cy="89230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>
              <a:latin typeface="Poppins Light" panose="020B0604020202020204" charset="0"/>
              <a:cs typeface="Poppins Light" panose="020B0604020202020204" charset="0"/>
            </a:rPr>
            <a:t>Revisão cadastral </a:t>
          </a:r>
        </a:p>
      </dsp:txBody>
      <dsp:txXfrm>
        <a:off x="43559" y="2856170"/>
        <a:ext cx="4020840" cy="805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C2831-0EC9-4A4A-BDE0-CFE90E87DC3E}">
      <dsp:nvSpPr>
        <dsp:cNvPr id="0" name=""/>
        <dsp:cNvSpPr/>
      </dsp:nvSpPr>
      <dsp:spPr>
        <a:xfrm>
          <a:off x="0" y="42572"/>
          <a:ext cx="10050704" cy="580320"/>
        </a:xfrm>
        <a:prstGeom prst="roundRect">
          <a:avLst/>
        </a:prstGeom>
        <a:solidFill>
          <a:srgbClr val="183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Integração </a:t>
          </a:r>
          <a:r>
            <a:rPr lang="pt-BR" sz="2000" kern="1200" dirty="0">
              <a:latin typeface="Calibri"/>
            </a:rPr>
            <a:t>Cadastro Único x CNIS online  </a:t>
          </a:r>
          <a:r>
            <a:rPr lang="pt-BR" sz="2000" kern="1200" dirty="0"/>
            <a:t>(</a:t>
          </a:r>
          <a:r>
            <a:rPr lang="pt-BR" sz="2000" kern="1200" dirty="0">
              <a:latin typeface="Calibri"/>
            </a:rPr>
            <a:t>Etapa 2</a:t>
          </a:r>
          <a:r>
            <a:rPr lang="pt-BR" sz="2000" kern="1200" dirty="0"/>
            <a:t>)</a:t>
          </a:r>
          <a:r>
            <a:rPr lang="pt-BR" sz="2000" kern="1200" dirty="0">
              <a:latin typeface="Calibri"/>
            </a:rPr>
            <a:t> </a:t>
          </a:r>
          <a:endParaRPr lang="pt-BR" sz="2000" kern="1200" dirty="0"/>
        </a:p>
      </dsp:txBody>
      <dsp:txXfrm>
        <a:off x="28329" y="70901"/>
        <a:ext cx="9994046" cy="523662"/>
      </dsp:txXfrm>
    </dsp:sp>
    <dsp:sp modelId="{A4E7464D-1AC9-4B59-8604-55FF05D2F894}">
      <dsp:nvSpPr>
        <dsp:cNvPr id="0" name=""/>
        <dsp:cNvSpPr/>
      </dsp:nvSpPr>
      <dsp:spPr>
        <a:xfrm>
          <a:off x="0" y="712172"/>
          <a:ext cx="10050704" cy="580320"/>
        </a:xfrm>
        <a:prstGeom prst="roundRect">
          <a:avLst/>
        </a:prstGeom>
        <a:solidFill>
          <a:srgbClr val="01D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Atualização cadastral</a:t>
          </a:r>
        </a:p>
      </dsp:txBody>
      <dsp:txXfrm>
        <a:off x="28329" y="740501"/>
        <a:ext cx="9994046" cy="523662"/>
      </dsp:txXfrm>
    </dsp:sp>
    <dsp:sp modelId="{F3A2D511-D80A-4D19-9AD0-A01CF70E8E14}">
      <dsp:nvSpPr>
        <dsp:cNvPr id="0" name=""/>
        <dsp:cNvSpPr/>
      </dsp:nvSpPr>
      <dsp:spPr>
        <a:xfrm>
          <a:off x="0" y="1381772"/>
          <a:ext cx="10050704" cy="580320"/>
        </a:xfrm>
        <a:prstGeom prst="roundRect">
          <a:avLst/>
        </a:prstGeom>
        <a:solidFill>
          <a:srgbClr val="FE00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Uso do Censo 2022 para examinar erros de exclusão e inclusão</a:t>
          </a:r>
        </a:p>
      </dsp:txBody>
      <dsp:txXfrm>
        <a:off x="28329" y="1410101"/>
        <a:ext cx="9994046" cy="523662"/>
      </dsp:txXfrm>
    </dsp:sp>
    <dsp:sp modelId="{873E8F00-BC8B-4469-9EAF-7E8BB9FC0EA7}">
      <dsp:nvSpPr>
        <dsp:cNvPr id="0" name=""/>
        <dsp:cNvSpPr/>
      </dsp:nvSpPr>
      <dsp:spPr>
        <a:xfrm>
          <a:off x="0" y="2051373"/>
          <a:ext cx="10050704" cy="580320"/>
        </a:xfrm>
        <a:prstGeom prst="roundRect">
          <a:avLst/>
        </a:prstGeom>
        <a:solidFill>
          <a:srgbClr val="FCD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Modernização do sistema atual de Cadastro Único</a:t>
          </a:r>
        </a:p>
      </dsp:txBody>
      <dsp:txXfrm>
        <a:off x="28329" y="2079702"/>
        <a:ext cx="9994046" cy="523662"/>
      </dsp:txXfrm>
    </dsp:sp>
    <dsp:sp modelId="{83D6588D-FAC1-4069-8BB5-612BFBAE2AE0}">
      <dsp:nvSpPr>
        <dsp:cNvPr id="0" name=""/>
        <dsp:cNvSpPr/>
      </dsp:nvSpPr>
      <dsp:spPr>
        <a:xfrm>
          <a:off x="0" y="2720973"/>
          <a:ext cx="10050704" cy="58032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Início da revisão do formulário e da construção da Versão 8 do Cadastro Único (Versão 7 : 2010)</a:t>
          </a:r>
        </a:p>
      </dsp:txBody>
      <dsp:txXfrm>
        <a:off x="28329" y="2749302"/>
        <a:ext cx="9994046" cy="523662"/>
      </dsp:txXfrm>
    </dsp:sp>
    <dsp:sp modelId="{9E2AFA98-AC3A-47AB-9CD2-89F416BA747B}">
      <dsp:nvSpPr>
        <dsp:cNvPr id="0" name=""/>
        <dsp:cNvSpPr/>
      </dsp:nvSpPr>
      <dsp:spPr>
        <a:xfrm>
          <a:off x="0" y="3390573"/>
          <a:ext cx="10050704" cy="5803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Disponibilização de ferramentas para a Vigilância </a:t>
          </a:r>
          <a:r>
            <a:rPr lang="pt-BR" sz="2000" kern="1200" dirty="0" err="1"/>
            <a:t>Socioassistencial</a:t>
          </a:r>
          <a:r>
            <a:rPr lang="pt-BR" sz="2000" kern="1200" dirty="0"/>
            <a:t> – Etapa 1</a:t>
          </a:r>
        </a:p>
      </dsp:txBody>
      <dsp:txXfrm>
        <a:off x="28329" y="3418902"/>
        <a:ext cx="9994046" cy="52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9C6CB-8F0E-4300-8650-00459D2626CB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2C19B-B75C-4EA2-8DD9-EEB80B9C49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20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6e19487a4_0_1049:notes"/>
          <p:cNvSpPr txBox="1">
            <a:spLocks noGrp="1"/>
          </p:cNvSpPr>
          <p:nvPr>
            <p:ph type="body" idx="1"/>
          </p:nvPr>
        </p:nvSpPr>
        <p:spPr>
          <a:xfrm>
            <a:off x="375136" y="6369592"/>
            <a:ext cx="3001090" cy="5211702"/>
          </a:xfrm>
          <a:prstGeom prst="rect">
            <a:avLst/>
          </a:prstGeom>
        </p:spPr>
        <p:txBody>
          <a:bodyPr spcFirstLastPara="1" wrap="square" lIns="79997" tIns="79997" rIns="79997" bIns="79997" anchor="t" anchorCtr="0">
            <a:noAutofit/>
          </a:bodyPr>
          <a:lstStyle/>
          <a:p>
            <a:endParaRPr/>
          </a:p>
        </p:txBody>
      </p:sp>
      <p:sp>
        <p:nvSpPr>
          <p:cNvPr id="186" name="Google Shape;186;gc6e19487a4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95500" y="1655763"/>
            <a:ext cx="7940675" cy="4467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478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6e19487a4_0_1049:notes"/>
          <p:cNvSpPr txBox="1">
            <a:spLocks noGrp="1"/>
          </p:cNvSpPr>
          <p:nvPr>
            <p:ph type="body" idx="1"/>
          </p:nvPr>
        </p:nvSpPr>
        <p:spPr>
          <a:xfrm>
            <a:off x="375136" y="6369592"/>
            <a:ext cx="3001090" cy="5211702"/>
          </a:xfrm>
          <a:prstGeom prst="rect">
            <a:avLst/>
          </a:prstGeom>
        </p:spPr>
        <p:txBody>
          <a:bodyPr spcFirstLastPara="1" wrap="square" lIns="79997" tIns="79997" rIns="79997" bIns="79997" anchor="t" anchorCtr="0">
            <a:noAutofit/>
          </a:bodyPr>
          <a:lstStyle/>
          <a:p>
            <a:endParaRPr/>
          </a:p>
        </p:txBody>
      </p:sp>
      <p:sp>
        <p:nvSpPr>
          <p:cNvPr id="186" name="Google Shape;186;gc6e19487a4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95500" y="1655763"/>
            <a:ext cx="7940675" cy="4467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61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6e19487a4_0_1049:notes"/>
          <p:cNvSpPr txBox="1">
            <a:spLocks noGrp="1"/>
          </p:cNvSpPr>
          <p:nvPr>
            <p:ph type="body" idx="1"/>
          </p:nvPr>
        </p:nvSpPr>
        <p:spPr>
          <a:xfrm>
            <a:off x="382369" y="6369592"/>
            <a:ext cx="3058954" cy="5211702"/>
          </a:xfrm>
          <a:prstGeom prst="rect">
            <a:avLst/>
          </a:prstGeom>
        </p:spPr>
        <p:txBody>
          <a:bodyPr spcFirstLastPara="1" wrap="square" lIns="79997" tIns="79997" rIns="79997" bIns="79997" anchor="t" anchorCtr="0">
            <a:noAutofit/>
          </a:bodyPr>
          <a:lstStyle/>
          <a:p>
            <a:endParaRPr/>
          </a:p>
        </p:txBody>
      </p:sp>
      <p:sp>
        <p:nvSpPr>
          <p:cNvPr id="186" name="Google Shape;186;gc6e19487a4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58988" y="1655763"/>
            <a:ext cx="7940676" cy="4467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57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6e19487a4_0_1049:notes"/>
          <p:cNvSpPr txBox="1">
            <a:spLocks noGrp="1"/>
          </p:cNvSpPr>
          <p:nvPr>
            <p:ph type="body" idx="1"/>
          </p:nvPr>
        </p:nvSpPr>
        <p:spPr>
          <a:xfrm>
            <a:off x="382369" y="6369592"/>
            <a:ext cx="3058954" cy="5211702"/>
          </a:xfrm>
          <a:prstGeom prst="rect">
            <a:avLst/>
          </a:prstGeom>
        </p:spPr>
        <p:txBody>
          <a:bodyPr spcFirstLastPara="1" wrap="square" lIns="79997" tIns="79997" rIns="79997" bIns="79997" anchor="t" anchorCtr="0">
            <a:noAutofit/>
          </a:bodyPr>
          <a:lstStyle/>
          <a:p>
            <a:endParaRPr/>
          </a:p>
        </p:txBody>
      </p:sp>
      <p:sp>
        <p:nvSpPr>
          <p:cNvPr id="186" name="Google Shape;186;gc6e19487a4_0_1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58988" y="1655763"/>
            <a:ext cx="7940676" cy="4467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247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4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4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639A-68A4-4358-8B22-86E6B54CDA5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google.com/mail/u/0?ui=2&amp;ik=269d1570e2&amp;attid=0.1.1&amp;permmsgid=msg-f:1730210149162394516&amp;th=1802f0f6af99a394&amp;view=fimg&amp;fur=ip&amp;sz=s0-l75-ft&amp;attbid=ANGjdJ_Mb7rRdQWRutZE9EBHVPYjEZunTMIqTU6egD1sQ0j0mekPwjtSdFWx62A68nyqtSV-yxezirkRBILYYY_tuyB2z8S0DAXxFoCUyF0pILqjD2yUclRIvQF_vd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Google Shape;94;p14"/>
          <p:cNvSpPr/>
          <p:nvPr/>
        </p:nvSpPr>
        <p:spPr>
          <a:xfrm>
            <a:off x="860298" y="5833906"/>
            <a:ext cx="4375394" cy="52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600" b="1" i="0" u="none" strike="noStrike" cap="non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Secretaria de Avaliação, Gestão da Informação e Cadastro Único</a:t>
            </a:r>
            <a:r>
              <a:rPr lang="en" sz="1600" b="1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 </a:t>
            </a:r>
            <a:endParaRPr sz="16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4" name="Google Shape;95;p14"/>
          <p:cNvSpPr/>
          <p:nvPr/>
        </p:nvSpPr>
        <p:spPr>
          <a:xfrm>
            <a:off x="6154615" y="5833906"/>
            <a:ext cx="5752641" cy="75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pt-BR" sz="2000" b="1" dirty="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Ministério do Desenvolvimento e Assistência Social, Família e Combate à Fome </a:t>
            </a:r>
            <a:endParaRPr sz="4000" dirty="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15" name="Google Shape;96;p14"/>
          <p:cNvCxnSpPr/>
          <p:nvPr/>
        </p:nvCxnSpPr>
        <p:spPr>
          <a:xfrm>
            <a:off x="6257150" y="5955855"/>
            <a:ext cx="0" cy="47733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FF0B3BA2-567E-51F4-AB74-AF0D8F7DF27E}"/>
              </a:ext>
            </a:extLst>
          </p:cNvPr>
          <p:cNvSpPr txBox="1"/>
          <p:nvPr/>
        </p:nvSpPr>
        <p:spPr>
          <a:xfrm>
            <a:off x="797010" y="2419440"/>
            <a:ext cx="10238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</a:t>
            </a:r>
            <a:r>
              <a:rPr lang="pt-BR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Cadastro </a:t>
            </a:r>
            <a:r>
              <a:rPr lang="pt-BR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Único</a:t>
            </a:r>
          </a:p>
          <a:p>
            <a:pPr algn="ctr"/>
            <a:endParaRPr lang="pt-BR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ação do Cadastro Único em 2023 e 2024</a:t>
            </a:r>
            <a:endParaRPr lang="pt-BR" sz="28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</a:t>
            </a:r>
            <a:r>
              <a:rPr lang="pt-B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Emergencial de Fortalecimento do Atendimento do Cadastro Único no SUAS (PROCAD-SUAS/2023)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5" y="357237"/>
            <a:ext cx="2307763" cy="144235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3505" r="8093" b="34565"/>
          <a:stretch/>
        </p:blipFill>
        <p:spPr>
          <a:xfrm>
            <a:off x="8067604" y="5955855"/>
            <a:ext cx="3428896" cy="7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0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7501" y="480919"/>
            <a:ext cx="974251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Ações de estruturação: 1º semestre de 2023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49311" y="1463040"/>
            <a:ext cx="107726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Retomada das </a:t>
            </a:r>
            <a:r>
              <a:rPr lang="pt-BR" sz="1600" b="1" dirty="0">
                <a:latin typeface="Poppins Light" panose="020B0604020202020204" charset="0"/>
                <a:cs typeface="Poppins Light" panose="020B0604020202020204" charset="0"/>
              </a:rPr>
              <a:t>capacitações de novos entrevistadores/operadores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, coordenada em nível federal, e realizada pelos estados e CAIXA, com distribuição de material instrucional.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Poppins Light" panose="020B0604020202020204" charset="0"/>
                <a:cs typeface="Poppins Light" panose="020B0604020202020204" charset="0"/>
              </a:rPr>
              <a:t>Aporte </a:t>
            </a:r>
            <a:r>
              <a:rPr lang="pt-BR" sz="1600" b="1" dirty="0">
                <a:latin typeface="Poppins Light" panose="020B0604020202020204" charset="0"/>
                <a:cs typeface="Poppins Light" panose="020B0604020202020204" charset="0"/>
              </a:rPr>
              <a:t>de novos recursos com a instituição do Programa de Fortalecimento Emergencial do Atendimento do Cadastro Único – PROCAD: 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aproximadamente </a:t>
            </a:r>
            <a:r>
              <a:rPr lang="pt-BR" sz="1600" b="1" dirty="0">
                <a:latin typeface="Poppins Light" panose="020B0604020202020204" charset="0"/>
                <a:cs typeface="Poppins Light" panose="020B0604020202020204" charset="0"/>
              </a:rPr>
              <a:t>R$ 400 milhões 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aos municípios e estados (para a atualização cadastral - com foco nos registos unipessoais - e Busca Ativa – com foco nas famílias mais vulneráveis)</a:t>
            </a:r>
          </a:p>
          <a:p>
            <a:endParaRPr lang="pt-BR" sz="1600" dirty="0">
              <a:latin typeface="Poppins Light" panose="020B0604020202020204" charset="0"/>
              <a:cs typeface="Poppins Light" panose="020B060402020202020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u="sng" dirty="0">
                <a:latin typeface="Poppins Light" panose="020B0604020202020204" charset="0"/>
                <a:cs typeface="Poppins Light" panose="020B0604020202020204" charset="0"/>
              </a:rPr>
              <a:t>R$ 199,5 milhões adicionais 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entre março e abril de 2023. serão transferidos da ação do Cadastro para os fundos estaduais e municipais para contratação/remuneração de entrevistadores e aquisição de bens e serviços;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t-BR" sz="1600" dirty="0">
              <a:latin typeface="Poppins Light" panose="020B0604020202020204" charset="0"/>
              <a:cs typeface="Poppins Light" panose="020B060402020202020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b="1" u="sng" dirty="0">
                <a:latin typeface="Poppins Light" panose="020B0604020202020204" charset="0"/>
                <a:cs typeface="Poppins Light" panose="020B0604020202020204" charset="0"/>
              </a:rPr>
              <a:t>Cerca de R$ 200 milhões 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via Índice de Gestão Descentralizada (IGD); continuidade das ações para diminuir filas nos Postos de Atendimento e diminuir o impacto das ações de cadastramento nos serviços </a:t>
            </a:r>
            <a:r>
              <a:rPr lang="pt-BR" sz="1600" dirty="0" err="1">
                <a:latin typeface="Poppins Light" panose="020B0604020202020204" charset="0"/>
                <a:cs typeface="Poppins Light" panose="020B0604020202020204" charset="0"/>
              </a:rPr>
              <a:t>socioassistenciais</a:t>
            </a:r>
            <a:endParaRPr lang="pt-BR" sz="1600" dirty="0">
              <a:latin typeface="Poppins Light" panose="020B0604020202020204" charset="0"/>
              <a:cs typeface="Poppi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0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AutoShape 2" descr="https://mail.google.com/mail/u/0?ui=2&amp;ik=269d1570e2&amp;attid=0.1.1&amp;permmsgid=msg-f:1730210149162394516&amp;th=1802f0f6af99a394&amp;view=fimg&amp;fur=ip&amp;sz=s0-l75-ft&amp;attbid=ANGjdJ_Mb7rRdQWRutZE9EBHVPYjEZunTMIqTU6egD1sQ0j0mekPwjtSdFWx62A68nyqtSV-yxezirkRBILYYY_tuyB2z8S0DAXxFoCUyF0pILqjD2yUclRIvQF_vd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55964" y="2344189"/>
            <a:ext cx="10723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604020202020204" charset="0"/>
                <a:cs typeface="Raleway" panose="020B0604020202020204" charset="0"/>
              </a:rPr>
              <a:t>Programa Emergencial de Fortalecimento do Atendimento do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" panose="020B0604020202020204" charset="0"/>
                <a:ea typeface="+mn-ea"/>
                <a:cs typeface="Raleway" panose="020B0604020202020204" charset="0"/>
              </a:rPr>
              <a:t>Cadastro Único no SUAS -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leway" panose="020B0604020202020204" charset="0"/>
              <a:ea typeface="+mn-ea"/>
              <a:cs typeface="Raleway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604020202020204" charset="0"/>
                <a:cs typeface="Raleway" panose="020B0604020202020204" charset="0"/>
              </a:rPr>
              <a:t>2023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leway" panose="020B0604020202020204" charset="0"/>
              <a:cs typeface="Raleway" panose="020B060402020202020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3505" r="8093" b="34565"/>
          <a:stretch/>
        </p:blipFill>
        <p:spPr>
          <a:xfrm>
            <a:off x="8175670" y="5955855"/>
            <a:ext cx="3428896" cy="7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7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99188" y="353306"/>
            <a:ext cx="974251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PROCAD-SUAS 2023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9188" y="1346661"/>
            <a:ext cx="107677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</a:pPr>
            <a:r>
              <a:rPr lang="pt-BR" b="1" dirty="0">
                <a:latin typeface="Poppins Light" panose="020B0604020202020204" charset="0"/>
                <a:cs typeface="Poppins Light" panose="020B0604020202020204" charset="0"/>
                <a:sym typeface="Calibri"/>
              </a:rPr>
              <a:t>Estratégia de caráter emergencial, com abrangência nacional, pactuada entre os entes federados, que visa:</a:t>
            </a:r>
          </a:p>
          <a:p>
            <a:pPr marL="342900" indent="-342900" algn="just"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pt-BR" dirty="0">
              <a:latin typeface="Poppins Light" panose="020B0604020202020204" charset="0"/>
              <a:cs typeface="Poppins Light" panose="020B0604020202020204" charset="0"/>
              <a:sym typeface="Calibri"/>
            </a:endParaRPr>
          </a:p>
          <a:p>
            <a:pPr marL="342900" indent="-342900" algn="just"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Poppins Light" panose="020B0604020202020204" charset="0"/>
                <a:cs typeface="Poppins Light" panose="020B0604020202020204" charset="0"/>
                <a:sym typeface="Calibri"/>
              </a:rPr>
              <a:t>Ao fortalecimento da capacidade de gestão municipal e estadual do Cadastro Único, com a retomada do diálogo com estados e municípios na efetivação do pacto federativo na implementação do Sistema Único de Assistência Social (SUAS); e</a:t>
            </a:r>
          </a:p>
          <a:p>
            <a:pPr marL="342900" lvl="0" indent="-342900" algn="just"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pt-BR" dirty="0">
              <a:latin typeface="Poppins Light" panose="020B0604020202020204" charset="0"/>
              <a:cs typeface="Poppins Light" panose="020B0604020202020204" charset="0"/>
              <a:sym typeface="Calibri"/>
            </a:endParaRPr>
          </a:p>
          <a:p>
            <a:pPr marL="342900" indent="-342900" algn="just"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Poppins Light" panose="020B0604020202020204" charset="0"/>
                <a:cs typeface="Poppins Light" panose="020B0604020202020204" charset="0"/>
                <a:sym typeface="Calibri"/>
              </a:rPr>
              <a:t>À recuperação e requalificação do Cadastro Único, para corrigir distorções e alcançar famílias em situação de vulnerabilidade social, elegíveis ao Bolsa Família, que estão sem acesso ao programa e a outras ações nos três níveis de governo;</a:t>
            </a:r>
          </a:p>
          <a:p>
            <a:pPr marL="342900" indent="-342900" algn="just">
              <a:buClr>
                <a:schemeClr val="dk1"/>
              </a:buClr>
              <a:buFont typeface="Wingdings" panose="05000000000000000000" pitchFamily="2" charset="2"/>
              <a:buChar char="ü"/>
            </a:pPr>
            <a:endParaRPr lang="pt-BR" dirty="0">
              <a:latin typeface="Poppins Light" panose="020B0604020202020204" charset="0"/>
              <a:cs typeface="Poppins Light" panose="020B0604020202020204" charset="0"/>
              <a:sym typeface="Calibri"/>
            </a:endParaRPr>
          </a:p>
          <a:p>
            <a:pPr marL="342900" indent="-342900" algn="just"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Poppins Light" panose="020B0604020202020204" charset="0"/>
                <a:cs typeface="Poppins Light" panose="020B0604020202020204" charset="0"/>
                <a:sym typeface="Calibri"/>
              </a:rPr>
              <a:t>À ampliação da comunicação com as famílias cadastradas e a população em geral sobre o Cadastro Único e PBF.</a:t>
            </a:r>
            <a:r>
              <a:rPr lang="pt-BR" sz="1600" dirty="0">
                <a:solidFill>
                  <a:srgbClr val="000000"/>
                </a:solidFill>
                <a:latin typeface="Poppins Light" panose="020B0604020202020204" charset="0"/>
                <a:cs typeface="Poppins Light" panose="020B0604020202020204" charset="0"/>
              </a:rPr>
              <a:t> </a:t>
            </a:r>
            <a:endParaRPr lang="pt-BR" dirty="0">
              <a:latin typeface="Poppins Light" panose="020B0604020202020204" charset="0"/>
              <a:cs typeface="Poppins Light" panose="020B060402020202020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08242" y="203305"/>
            <a:ext cx="974251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PROCAD-SUAS 2023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14851" y="1039660"/>
            <a:ext cx="3305907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20B0604020202020204" charset="0"/>
                <a:cs typeface="Poppins Light" panose="020B0604020202020204" charset="0"/>
              </a:rPr>
              <a:t>Objetivos</a:t>
            </a:r>
            <a:endPara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62499" y="1022306"/>
            <a:ext cx="3305907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 panose="020B0604020202020204" charset="0"/>
                <a:cs typeface="Poppins Light" panose="020B0604020202020204" charset="0"/>
              </a:rPr>
              <a:t>Ações</a:t>
            </a:r>
          </a:p>
        </p:txBody>
      </p:sp>
      <p:sp>
        <p:nvSpPr>
          <p:cNvPr id="9" name="Google Shape;389;p19">
            <a:extLst>
              <a:ext uri="{FF2B5EF4-FFF2-40B4-BE49-F238E27FC236}">
                <a16:creationId xmlns:a16="http://schemas.microsoft.com/office/drawing/2014/main" id="{D8EE16AE-F2BE-4A00-8A1E-CA4172FE33B9}"/>
              </a:ext>
            </a:extLst>
          </p:cNvPr>
          <p:cNvSpPr txBox="1"/>
          <p:nvPr/>
        </p:nvSpPr>
        <p:spPr>
          <a:xfrm>
            <a:off x="446988" y="1719136"/>
            <a:ext cx="5241631" cy="4088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Promover o fortalecimento da capacidade institucional dos municípios, estados e do Distrito Federal para o atendimento ao público do Cadastro Único, diminuindo a sobrecarga que ações de cadastramento geram nas demais atividades dos CRAS;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estimular a atualização e regularização dos registros com inconsistências, a fim de promover a melhoria na entrega de serviços, benefícios e dos demais programas usuários do Cadastro;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promover, prioritariamente, a inclusão e a atualização cadastral, por meio de busca ativa das famílias mais vulneráveis</a:t>
            </a:r>
            <a:r>
              <a:rPr lang="pt-BR" sz="1600" dirty="0" smtClean="0">
                <a:latin typeface="Poppins Light" panose="020B0604020202020204" charset="0"/>
                <a:cs typeface="Poppins Light" panose="020B0604020202020204" charset="0"/>
              </a:rPr>
              <a:t>.</a:t>
            </a:r>
            <a:endParaRPr dirty="0">
              <a:sym typeface="Calibri"/>
            </a:endParaRPr>
          </a:p>
        </p:txBody>
      </p:sp>
      <p:sp>
        <p:nvSpPr>
          <p:cNvPr id="10" name="Google Shape;389;p19">
            <a:extLst>
              <a:ext uri="{FF2B5EF4-FFF2-40B4-BE49-F238E27FC236}">
                <a16:creationId xmlns:a16="http://schemas.microsoft.com/office/drawing/2014/main" id="{D8EE16AE-F2BE-4A00-8A1E-CA4172FE33B9}"/>
              </a:ext>
            </a:extLst>
          </p:cNvPr>
          <p:cNvSpPr txBox="1"/>
          <p:nvPr/>
        </p:nvSpPr>
        <p:spPr>
          <a:xfrm>
            <a:off x="6091160" y="1551781"/>
            <a:ext cx="5386561" cy="435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Atualização e regularização dos registros de famílias unipessoais, que são público de processos de qualificação do Cadastro Único;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busca ativa das famílias, principalmente daquelas pertencentes aos Grupos Populacionais Tradicionais e Específicos – GPTE, em especial a população em situação de rua, os povos indígenas e as crianças em situação de trabalho infantil; 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contratação de pessoal, bens e serviços que contribuam para o fortalecimento da capacidade institucional de atendimento do público do Cadastro Único nos equipamentos socioassistenciais ou postos de atendimento do Cadastro Único. </a:t>
            </a:r>
            <a:endParaRPr sz="14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93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3182" y="353305"/>
            <a:ext cx="974251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PROCAD-SUAS 2023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455625" y="1247577"/>
            <a:ext cx="10903260" cy="4952587"/>
            <a:chOff x="430686" y="1114573"/>
            <a:chExt cx="10903260" cy="4952587"/>
          </a:xfrm>
        </p:grpSpPr>
        <p:sp>
          <p:nvSpPr>
            <p:cNvPr id="5" name="CaixaDeTexto 4"/>
            <p:cNvSpPr txBox="1"/>
            <p:nvPr/>
          </p:nvSpPr>
          <p:spPr>
            <a:xfrm>
              <a:off x="6844407" y="1114573"/>
              <a:ext cx="4352194" cy="1169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Raleway" panose="020B0604020202020204"/>
                </a:rPr>
                <a:t>Coordenação nacional, apoio técnico e financeiro para Busca Ativa e estruturação de equipes de atendimento, mobilização </a:t>
              </a:r>
              <a:r>
                <a:rPr lang="pt-BR" sz="1400" dirty="0" err="1">
                  <a:latin typeface="Raleway" panose="020B0604020202020204"/>
                </a:rPr>
                <a:t>intersetorial</a:t>
              </a:r>
              <a:r>
                <a:rPr lang="pt-BR" sz="1400" dirty="0">
                  <a:latin typeface="Raleway" panose="020B0604020202020204"/>
                </a:rPr>
                <a:t>, informações sobre públicos da Busca Ativa e qualificação dos dados do Cadastro Único. 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480719" y="2096788"/>
              <a:ext cx="1615281" cy="307777"/>
            </a:xfrm>
            <a:prstGeom prst="rect">
              <a:avLst/>
            </a:prstGeom>
            <a:solidFill>
              <a:srgbClr val="183FFF"/>
            </a:solidFill>
          </p:spPr>
          <p:txBody>
            <a:bodyPr wrap="square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leway" panose="020B0604020202020204"/>
                </a:rPr>
                <a:t>MDS/SAGICAD</a:t>
              </a:r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4395827" y="5759383"/>
              <a:ext cx="1806614" cy="307777"/>
            </a:xfrm>
            <a:prstGeom prst="rect">
              <a:avLst/>
            </a:prstGeom>
            <a:solidFill>
              <a:srgbClr val="183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leway" panose="020B0604020202020204"/>
                </a:rPr>
                <a:t>Municípios e DF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4635742" y="3832282"/>
              <a:ext cx="1064888" cy="307777"/>
            </a:xfrm>
            <a:prstGeom prst="rect">
              <a:avLst/>
            </a:prstGeom>
            <a:solidFill>
              <a:srgbClr val="183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leway" panose="020B0604020202020204"/>
                </a:rPr>
                <a:t>Estados 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855259" y="2917602"/>
              <a:ext cx="4352194" cy="1169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Raleway" panose="020B0604020202020204"/>
                </a:rPr>
                <a:t>Planejamento, coordenação, apoio técnico aos municípios para Busca Ativa e estruturação de equipes de atendimento, mobilização </a:t>
              </a:r>
              <a:r>
                <a:rPr lang="pt-BR" sz="1400" dirty="0" err="1">
                  <a:latin typeface="Raleway" panose="020B0604020202020204"/>
                </a:rPr>
                <a:t>intersetorial</a:t>
              </a:r>
              <a:r>
                <a:rPr lang="pt-BR" sz="1400" dirty="0">
                  <a:latin typeface="Raleway" panose="020B0604020202020204"/>
                </a:rPr>
                <a:t>, ações de divulgação e capacitação e prestação de contas. 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981752" y="4751958"/>
              <a:ext cx="4352194" cy="1169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Raleway" panose="020B0604020202020204"/>
                </a:rPr>
                <a:t>Planejamento e diagnóstico </a:t>
              </a:r>
              <a:r>
                <a:rPr lang="pt-BR" sz="1400" dirty="0" err="1">
                  <a:latin typeface="Raleway" panose="020B0604020202020204"/>
                </a:rPr>
                <a:t>socioterritorial</a:t>
              </a:r>
              <a:r>
                <a:rPr lang="pt-BR" sz="1400" dirty="0">
                  <a:latin typeface="Raleway" panose="020B0604020202020204"/>
                </a:rPr>
                <a:t>, coordenação, elaboração de materiais complementares, mobilização intersetorial, execução da Busca Ativa, estruturação de equipes de atendimento e prestação de contas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30686" y="4785853"/>
              <a:ext cx="3092028" cy="11695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Raleway" panose="020B0604020202020204"/>
                </a:rPr>
                <a:t>Apoio à divulgação das orientações técnicas e dos materiais, mobilização, capacitação e monitoramento de ações e atividades.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246" y="3044644"/>
              <a:ext cx="817691" cy="817691"/>
            </a:xfrm>
            <a:prstGeom prst="rect">
              <a:avLst/>
            </a:prstGeom>
          </p:spPr>
        </p:pic>
        <p:grpSp>
          <p:nvGrpSpPr>
            <p:cNvPr id="13" name="Google Shape;4912;p66"/>
            <p:cNvGrpSpPr/>
            <p:nvPr/>
          </p:nvGrpSpPr>
          <p:grpSpPr>
            <a:xfrm>
              <a:off x="4865925" y="1170484"/>
              <a:ext cx="655345" cy="731343"/>
              <a:chOff x="-59100700" y="1911950"/>
              <a:chExt cx="315875" cy="319000"/>
            </a:xfrm>
            <a:solidFill>
              <a:schemeClr val="tx1"/>
            </a:solidFill>
          </p:grpSpPr>
          <p:sp>
            <p:nvSpPr>
              <p:cNvPr id="21" name="Google Shape;4913;p66"/>
              <p:cNvSpPr/>
              <p:nvPr/>
            </p:nvSpPr>
            <p:spPr>
              <a:xfrm>
                <a:off x="-59015625" y="1993850"/>
                <a:ext cx="205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1" extrusionOk="0">
                    <a:moveTo>
                      <a:pt x="189" y="1"/>
                    </a:moveTo>
                    <a:cubicBezTo>
                      <a:pt x="63" y="1"/>
                      <a:pt x="0" y="64"/>
                      <a:pt x="0" y="190"/>
                    </a:cubicBezTo>
                    <a:lnTo>
                      <a:pt x="0" y="631"/>
                    </a:lnTo>
                    <a:cubicBezTo>
                      <a:pt x="0" y="757"/>
                      <a:pt x="95" y="820"/>
                      <a:pt x="189" y="820"/>
                    </a:cubicBezTo>
                    <a:lnTo>
                      <a:pt x="630" y="820"/>
                    </a:lnTo>
                    <a:cubicBezTo>
                      <a:pt x="725" y="820"/>
                      <a:pt x="820" y="757"/>
                      <a:pt x="820" y="631"/>
                    </a:cubicBezTo>
                    <a:lnTo>
                      <a:pt x="820" y="190"/>
                    </a:lnTo>
                    <a:cubicBezTo>
                      <a:pt x="820" y="64"/>
                      <a:pt x="725" y="1"/>
                      <a:pt x="6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14;p66"/>
              <p:cNvSpPr/>
              <p:nvPr/>
            </p:nvSpPr>
            <p:spPr>
              <a:xfrm>
                <a:off x="-58954200" y="1993850"/>
                <a:ext cx="213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1" extrusionOk="0">
                    <a:moveTo>
                      <a:pt x="221" y="1"/>
                    </a:moveTo>
                    <a:cubicBezTo>
                      <a:pt x="95" y="1"/>
                      <a:pt x="1" y="64"/>
                      <a:pt x="1" y="190"/>
                    </a:cubicBezTo>
                    <a:lnTo>
                      <a:pt x="1" y="631"/>
                    </a:lnTo>
                    <a:cubicBezTo>
                      <a:pt x="1" y="757"/>
                      <a:pt x="127" y="820"/>
                      <a:pt x="221" y="820"/>
                    </a:cubicBezTo>
                    <a:lnTo>
                      <a:pt x="631" y="820"/>
                    </a:lnTo>
                    <a:cubicBezTo>
                      <a:pt x="757" y="820"/>
                      <a:pt x="851" y="757"/>
                      <a:pt x="851" y="631"/>
                    </a:cubicBezTo>
                    <a:lnTo>
                      <a:pt x="851" y="190"/>
                    </a:lnTo>
                    <a:cubicBezTo>
                      <a:pt x="851" y="64"/>
                      <a:pt x="757" y="1"/>
                      <a:pt x="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15;p66"/>
              <p:cNvSpPr/>
              <p:nvPr/>
            </p:nvSpPr>
            <p:spPr>
              <a:xfrm>
                <a:off x="-58891975" y="1993850"/>
                <a:ext cx="213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1" extrusionOk="0">
                    <a:moveTo>
                      <a:pt x="190" y="1"/>
                    </a:moveTo>
                    <a:cubicBezTo>
                      <a:pt x="95" y="1"/>
                      <a:pt x="1" y="64"/>
                      <a:pt x="1" y="190"/>
                    </a:cubicBezTo>
                    <a:lnTo>
                      <a:pt x="1" y="631"/>
                    </a:lnTo>
                    <a:cubicBezTo>
                      <a:pt x="1" y="757"/>
                      <a:pt x="127" y="820"/>
                      <a:pt x="190" y="820"/>
                    </a:cubicBezTo>
                    <a:lnTo>
                      <a:pt x="631" y="820"/>
                    </a:lnTo>
                    <a:cubicBezTo>
                      <a:pt x="757" y="820"/>
                      <a:pt x="851" y="757"/>
                      <a:pt x="851" y="631"/>
                    </a:cubicBezTo>
                    <a:lnTo>
                      <a:pt x="851" y="190"/>
                    </a:lnTo>
                    <a:cubicBezTo>
                      <a:pt x="851" y="64"/>
                      <a:pt x="757" y="1"/>
                      <a:pt x="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16;p66"/>
              <p:cNvSpPr/>
              <p:nvPr/>
            </p:nvSpPr>
            <p:spPr>
              <a:xfrm>
                <a:off x="-59015625" y="2034825"/>
                <a:ext cx="2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51" extrusionOk="0">
                    <a:moveTo>
                      <a:pt x="189" y="0"/>
                    </a:moveTo>
                    <a:cubicBezTo>
                      <a:pt x="63" y="0"/>
                      <a:pt x="0" y="95"/>
                      <a:pt x="0" y="221"/>
                    </a:cubicBezTo>
                    <a:lnTo>
                      <a:pt x="0" y="630"/>
                    </a:lnTo>
                    <a:cubicBezTo>
                      <a:pt x="0" y="756"/>
                      <a:pt x="95" y="851"/>
                      <a:pt x="189" y="851"/>
                    </a:cubicBezTo>
                    <a:lnTo>
                      <a:pt x="630" y="851"/>
                    </a:lnTo>
                    <a:cubicBezTo>
                      <a:pt x="725" y="851"/>
                      <a:pt x="820" y="756"/>
                      <a:pt x="820" y="630"/>
                    </a:cubicBezTo>
                    <a:lnTo>
                      <a:pt x="820" y="221"/>
                    </a:lnTo>
                    <a:cubicBezTo>
                      <a:pt x="820" y="95"/>
                      <a:pt x="725" y="0"/>
                      <a:pt x="6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17;p66"/>
              <p:cNvSpPr/>
              <p:nvPr/>
            </p:nvSpPr>
            <p:spPr>
              <a:xfrm>
                <a:off x="-58954200" y="2034825"/>
                <a:ext cx="213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51" extrusionOk="0">
                    <a:moveTo>
                      <a:pt x="221" y="0"/>
                    </a:moveTo>
                    <a:cubicBezTo>
                      <a:pt x="95" y="0"/>
                      <a:pt x="1" y="95"/>
                      <a:pt x="1" y="221"/>
                    </a:cubicBezTo>
                    <a:lnTo>
                      <a:pt x="1" y="630"/>
                    </a:lnTo>
                    <a:cubicBezTo>
                      <a:pt x="1" y="756"/>
                      <a:pt x="127" y="851"/>
                      <a:pt x="221" y="851"/>
                    </a:cubicBezTo>
                    <a:lnTo>
                      <a:pt x="631" y="851"/>
                    </a:lnTo>
                    <a:cubicBezTo>
                      <a:pt x="757" y="851"/>
                      <a:pt x="851" y="756"/>
                      <a:pt x="851" y="630"/>
                    </a:cubicBezTo>
                    <a:lnTo>
                      <a:pt x="851" y="221"/>
                    </a:lnTo>
                    <a:cubicBezTo>
                      <a:pt x="851" y="95"/>
                      <a:pt x="757" y="0"/>
                      <a:pt x="6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18;p66"/>
              <p:cNvSpPr/>
              <p:nvPr/>
            </p:nvSpPr>
            <p:spPr>
              <a:xfrm>
                <a:off x="-58891975" y="2034825"/>
                <a:ext cx="213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51" extrusionOk="0">
                    <a:moveTo>
                      <a:pt x="190" y="0"/>
                    </a:moveTo>
                    <a:cubicBezTo>
                      <a:pt x="95" y="0"/>
                      <a:pt x="1" y="95"/>
                      <a:pt x="1" y="221"/>
                    </a:cubicBezTo>
                    <a:lnTo>
                      <a:pt x="1" y="630"/>
                    </a:lnTo>
                    <a:cubicBezTo>
                      <a:pt x="1" y="756"/>
                      <a:pt x="127" y="851"/>
                      <a:pt x="190" y="851"/>
                    </a:cubicBezTo>
                    <a:lnTo>
                      <a:pt x="631" y="851"/>
                    </a:lnTo>
                    <a:cubicBezTo>
                      <a:pt x="757" y="851"/>
                      <a:pt x="851" y="756"/>
                      <a:pt x="851" y="630"/>
                    </a:cubicBezTo>
                    <a:lnTo>
                      <a:pt x="851" y="221"/>
                    </a:lnTo>
                    <a:cubicBezTo>
                      <a:pt x="851" y="95"/>
                      <a:pt x="757" y="0"/>
                      <a:pt x="6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919;p66"/>
              <p:cNvSpPr/>
              <p:nvPr/>
            </p:nvSpPr>
            <p:spPr>
              <a:xfrm>
                <a:off x="-59015625" y="2076550"/>
                <a:ext cx="205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1" extrusionOk="0">
                    <a:moveTo>
                      <a:pt x="189" y="1"/>
                    </a:moveTo>
                    <a:cubicBezTo>
                      <a:pt x="63" y="1"/>
                      <a:pt x="0" y="64"/>
                      <a:pt x="0" y="190"/>
                    </a:cubicBezTo>
                    <a:lnTo>
                      <a:pt x="0" y="631"/>
                    </a:lnTo>
                    <a:cubicBezTo>
                      <a:pt x="0" y="757"/>
                      <a:pt x="95" y="820"/>
                      <a:pt x="189" y="820"/>
                    </a:cubicBezTo>
                    <a:lnTo>
                      <a:pt x="630" y="820"/>
                    </a:lnTo>
                    <a:cubicBezTo>
                      <a:pt x="725" y="820"/>
                      <a:pt x="820" y="757"/>
                      <a:pt x="820" y="631"/>
                    </a:cubicBezTo>
                    <a:lnTo>
                      <a:pt x="820" y="190"/>
                    </a:lnTo>
                    <a:cubicBezTo>
                      <a:pt x="820" y="64"/>
                      <a:pt x="725" y="1"/>
                      <a:pt x="6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920;p66"/>
              <p:cNvSpPr/>
              <p:nvPr/>
            </p:nvSpPr>
            <p:spPr>
              <a:xfrm>
                <a:off x="-58954200" y="2076550"/>
                <a:ext cx="213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1" extrusionOk="0">
                    <a:moveTo>
                      <a:pt x="221" y="1"/>
                    </a:moveTo>
                    <a:cubicBezTo>
                      <a:pt x="95" y="1"/>
                      <a:pt x="1" y="64"/>
                      <a:pt x="1" y="190"/>
                    </a:cubicBezTo>
                    <a:lnTo>
                      <a:pt x="1" y="631"/>
                    </a:lnTo>
                    <a:cubicBezTo>
                      <a:pt x="1" y="757"/>
                      <a:pt x="127" y="820"/>
                      <a:pt x="221" y="820"/>
                    </a:cubicBezTo>
                    <a:lnTo>
                      <a:pt x="631" y="820"/>
                    </a:lnTo>
                    <a:cubicBezTo>
                      <a:pt x="757" y="820"/>
                      <a:pt x="851" y="757"/>
                      <a:pt x="851" y="631"/>
                    </a:cubicBezTo>
                    <a:lnTo>
                      <a:pt x="851" y="190"/>
                    </a:lnTo>
                    <a:cubicBezTo>
                      <a:pt x="851" y="64"/>
                      <a:pt x="757" y="1"/>
                      <a:pt x="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921;p66"/>
              <p:cNvSpPr/>
              <p:nvPr/>
            </p:nvSpPr>
            <p:spPr>
              <a:xfrm>
                <a:off x="-58891975" y="2076550"/>
                <a:ext cx="213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821" extrusionOk="0">
                    <a:moveTo>
                      <a:pt x="190" y="1"/>
                    </a:moveTo>
                    <a:cubicBezTo>
                      <a:pt x="95" y="1"/>
                      <a:pt x="1" y="64"/>
                      <a:pt x="1" y="190"/>
                    </a:cubicBezTo>
                    <a:lnTo>
                      <a:pt x="1" y="631"/>
                    </a:lnTo>
                    <a:cubicBezTo>
                      <a:pt x="1" y="757"/>
                      <a:pt x="127" y="820"/>
                      <a:pt x="190" y="820"/>
                    </a:cubicBezTo>
                    <a:lnTo>
                      <a:pt x="631" y="820"/>
                    </a:lnTo>
                    <a:cubicBezTo>
                      <a:pt x="757" y="820"/>
                      <a:pt x="851" y="757"/>
                      <a:pt x="851" y="631"/>
                    </a:cubicBezTo>
                    <a:lnTo>
                      <a:pt x="851" y="190"/>
                    </a:lnTo>
                    <a:cubicBezTo>
                      <a:pt x="851" y="64"/>
                      <a:pt x="757" y="1"/>
                      <a:pt x="6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922;p66"/>
              <p:cNvSpPr/>
              <p:nvPr/>
            </p:nvSpPr>
            <p:spPr>
              <a:xfrm>
                <a:off x="-59100700" y="1911950"/>
                <a:ext cx="315875" cy="3190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12760" extrusionOk="0">
                    <a:moveTo>
                      <a:pt x="9169" y="788"/>
                    </a:moveTo>
                    <a:lnTo>
                      <a:pt x="9169" y="1607"/>
                    </a:lnTo>
                    <a:lnTo>
                      <a:pt x="3403" y="1607"/>
                    </a:lnTo>
                    <a:lnTo>
                      <a:pt x="3403" y="788"/>
                    </a:lnTo>
                    <a:close/>
                    <a:moveTo>
                      <a:pt x="1734" y="9074"/>
                    </a:moveTo>
                    <a:lnTo>
                      <a:pt x="1734" y="11815"/>
                    </a:lnTo>
                    <a:lnTo>
                      <a:pt x="788" y="11815"/>
                    </a:lnTo>
                    <a:lnTo>
                      <a:pt x="788" y="9074"/>
                    </a:lnTo>
                    <a:close/>
                    <a:moveTo>
                      <a:pt x="5861" y="9074"/>
                    </a:moveTo>
                    <a:lnTo>
                      <a:pt x="5861" y="11815"/>
                    </a:lnTo>
                    <a:lnTo>
                      <a:pt x="4223" y="11815"/>
                    </a:lnTo>
                    <a:lnTo>
                      <a:pt x="4223" y="9074"/>
                    </a:lnTo>
                    <a:close/>
                    <a:moveTo>
                      <a:pt x="8350" y="9074"/>
                    </a:moveTo>
                    <a:lnTo>
                      <a:pt x="8350" y="11815"/>
                    </a:lnTo>
                    <a:lnTo>
                      <a:pt x="6711" y="11815"/>
                    </a:lnTo>
                    <a:lnTo>
                      <a:pt x="6711" y="9074"/>
                    </a:lnTo>
                    <a:close/>
                    <a:moveTo>
                      <a:pt x="10051" y="2458"/>
                    </a:moveTo>
                    <a:lnTo>
                      <a:pt x="10051" y="11815"/>
                    </a:lnTo>
                    <a:lnTo>
                      <a:pt x="9169" y="11815"/>
                    </a:lnTo>
                    <a:lnTo>
                      <a:pt x="9169" y="8664"/>
                    </a:lnTo>
                    <a:cubicBezTo>
                      <a:pt x="9169" y="8444"/>
                      <a:pt x="8980" y="8223"/>
                      <a:pt x="8791" y="8223"/>
                    </a:cubicBezTo>
                    <a:lnTo>
                      <a:pt x="3813" y="8223"/>
                    </a:lnTo>
                    <a:cubicBezTo>
                      <a:pt x="3592" y="8223"/>
                      <a:pt x="3435" y="8444"/>
                      <a:pt x="3435" y="8664"/>
                    </a:cubicBezTo>
                    <a:lnTo>
                      <a:pt x="3435" y="11815"/>
                    </a:lnTo>
                    <a:lnTo>
                      <a:pt x="2616" y="11815"/>
                    </a:lnTo>
                    <a:lnTo>
                      <a:pt x="2616" y="2458"/>
                    </a:lnTo>
                    <a:close/>
                    <a:moveTo>
                      <a:pt x="11815" y="9074"/>
                    </a:moveTo>
                    <a:lnTo>
                      <a:pt x="11815" y="11815"/>
                    </a:lnTo>
                    <a:lnTo>
                      <a:pt x="10839" y="11815"/>
                    </a:lnTo>
                    <a:lnTo>
                      <a:pt x="10839" y="9074"/>
                    </a:lnTo>
                    <a:close/>
                    <a:moveTo>
                      <a:pt x="2994" y="0"/>
                    </a:moveTo>
                    <a:cubicBezTo>
                      <a:pt x="2773" y="0"/>
                      <a:pt x="2616" y="190"/>
                      <a:pt x="2616" y="410"/>
                    </a:cubicBezTo>
                    <a:lnTo>
                      <a:pt x="2616" y="1670"/>
                    </a:lnTo>
                    <a:lnTo>
                      <a:pt x="2206" y="1670"/>
                    </a:lnTo>
                    <a:cubicBezTo>
                      <a:pt x="1986" y="1670"/>
                      <a:pt x="1765" y="1859"/>
                      <a:pt x="1765" y="2080"/>
                    </a:cubicBezTo>
                    <a:lnTo>
                      <a:pt x="1765" y="8318"/>
                    </a:lnTo>
                    <a:lnTo>
                      <a:pt x="410" y="8318"/>
                    </a:lnTo>
                    <a:cubicBezTo>
                      <a:pt x="158" y="8318"/>
                      <a:pt x="1" y="8507"/>
                      <a:pt x="1" y="8727"/>
                    </a:cubicBezTo>
                    <a:lnTo>
                      <a:pt x="1" y="12319"/>
                    </a:lnTo>
                    <a:cubicBezTo>
                      <a:pt x="1" y="12571"/>
                      <a:pt x="190" y="12760"/>
                      <a:pt x="410" y="12760"/>
                    </a:cubicBezTo>
                    <a:lnTo>
                      <a:pt x="12256" y="12760"/>
                    </a:lnTo>
                    <a:cubicBezTo>
                      <a:pt x="12477" y="12760"/>
                      <a:pt x="12634" y="12571"/>
                      <a:pt x="12634" y="12319"/>
                    </a:cubicBezTo>
                    <a:lnTo>
                      <a:pt x="12634" y="8664"/>
                    </a:lnTo>
                    <a:cubicBezTo>
                      <a:pt x="12634" y="8444"/>
                      <a:pt x="12445" y="8223"/>
                      <a:pt x="12225" y="8223"/>
                    </a:cubicBezTo>
                    <a:lnTo>
                      <a:pt x="10839" y="8223"/>
                    </a:lnTo>
                    <a:lnTo>
                      <a:pt x="10839" y="2017"/>
                    </a:lnTo>
                    <a:cubicBezTo>
                      <a:pt x="10839" y="1765"/>
                      <a:pt x="10650" y="1576"/>
                      <a:pt x="10429" y="1576"/>
                    </a:cubicBezTo>
                    <a:lnTo>
                      <a:pt x="10019" y="1576"/>
                    </a:lnTo>
                    <a:lnTo>
                      <a:pt x="10019" y="410"/>
                    </a:lnTo>
                    <a:cubicBezTo>
                      <a:pt x="10019" y="158"/>
                      <a:pt x="9799" y="0"/>
                      <a:pt x="96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0707" y="2829608"/>
              <a:ext cx="810354" cy="810354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9191" y="4751958"/>
              <a:ext cx="896551" cy="896551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5139" y="4704997"/>
              <a:ext cx="906093" cy="906093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1232" y="4675747"/>
              <a:ext cx="935343" cy="935343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2403" y="2780844"/>
              <a:ext cx="887278" cy="914720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7151" y="1476576"/>
              <a:ext cx="1055035" cy="1050346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2087" y="2816979"/>
              <a:ext cx="810354" cy="8103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5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3182" y="353305"/>
            <a:ext cx="974251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Busca Ativa 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grpSp>
        <p:nvGrpSpPr>
          <p:cNvPr id="31" name="Agrupar 30"/>
          <p:cNvGrpSpPr/>
          <p:nvPr/>
        </p:nvGrpSpPr>
        <p:grpSpPr>
          <a:xfrm>
            <a:off x="671269" y="1113905"/>
            <a:ext cx="10650666" cy="5178957"/>
            <a:chOff x="446825" y="973948"/>
            <a:chExt cx="11294813" cy="5418667"/>
          </a:xfrm>
        </p:grpSpPr>
        <p:graphicFrame>
          <p:nvGraphicFramePr>
            <p:cNvPr id="32" name="Diagrama 31"/>
            <p:cNvGraphicFramePr/>
            <p:nvPr>
              <p:extLst>
                <p:ext uri="{D42A27DB-BD31-4B8C-83A1-F6EECF244321}">
                  <p14:modId xmlns:p14="http://schemas.microsoft.com/office/powerpoint/2010/main" val="2876494016"/>
                </p:ext>
              </p:extLst>
            </p:nvPr>
          </p:nvGraphicFramePr>
          <p:xfrm>
            <a:off x="3613638" y="973948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3" name="CaixaDeTexto 32"/>
            <p:cNvSpPr txBox="1"/>
            <p:nvPr/>
          </p:nvSpPr>
          <p:spPr>
            <a:xfrm>
              <a:off x="446825" y="2397948"/>
              <a:ext cx="3735100" cy="1899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Poppins Light" panose="020B0604020202020204" charset="0"/>
                  <a:cs typeface="Poppins Light" panose="020B0604020202020204" charset="0"/>
                </a:rPr>
                <a:t>Visa cadastrar quem mais precisa, com enfoque nas famílias pertencentes aos Grupos Populacionais Tradicionais e Específicos – GPTE, em especial a população em situação de rua, os povos indígenas e as crianças em situação de trabalho infantil.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60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04354" y="307571"/>
            <a:ext cx="1121319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Ações emergenciais de qualificação do Cadastro Único em 2023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571762836"/>
              </p:ext>
            </p:extLst>
          </p:nvPr>
        </p:nvGraphicFramePr>
        <p:xfrm>
          <a:off x="305456" y="1810737"/>
          <a:ext cx="11410995" cy="370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46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04648" y="282391"/>
            <a:ext cx="11163321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PROCAD-SUAS </a:t>
            </a: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2023: </a:t>
            </a:r>
            <a:r>
              <a:rPr lang="pt-BR" sz="3200" b="1" dirty="0">
                <a:latin typeface="Poppins Light" panose="020B0604020202020204" charset="0"/>
                <a:cs typeface="Poppins Light" panose="020B0604020202020204" charset="0"/>
              </a:rPr>
              <a:t>r</a:t>
            </a:r>
            <a:r>
              <a:rPr lang="pt-BR" sz="3200" b="1" dirty="0" smtClean="0">
                <a:latin typeface="Poppins Light" panose="020B0604020202020204" charset="0"/>
                <a:cs typeface="Poppins Light" panose="020B0604020202020204" charset="0"/>
              </a:rPr>
              <a:t>epasse </a:t>
            </a:r>
            <a:r>
              <a:rPr lang="pt-BR" sz="3200" b="1" dirty="0">
                <a:latin typeface="Poppins Light" panose="020B0604020202020204" charset="0"/>
                <a:cs typeface="Poppins Light" panose="020B0604020202020204" charset="0"/>
              </a:rPr>
              <a:t>emergencial de </a:t>
            </a:r>
            <a:r>
              <a:rPr lang="pt-BR" sz="3200" b="1" dirty="0" smtClean="0">
                <a:latin typeface="Poppins Light" panose="020B0604020202020204" charset="0"/>
                <a:cs typeface="Poppins Light" panose="020B0604020202020204" charset="0"/>
              </a:rPr>
              <a:t>recursos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sp>
        <p:nvSpPr>
          <p:cNvPr id="5" name="Google Shape;389;p19">
            <a:extLst>
              <a:ext uri="{FF2B5EF4-FFF2-40B4-BE49-F238E27FC236}">
                <a16:creationId xmlns:a16="http://schemas.microsoft.com/office/drawing/2014/main" id="{6BE2B969-A041-D447-C94B-218A339FA719}"/>
              </a:ext>
            </a:extLst>
          </p:cNvPr>
          <p:cNvSpPr txBox="1"/>
          <p:nvPr/>
        </p:nvSpPr>
        <p:spPr>
          <a:xfrm>
            <a:off x="461465" y="1180408"/>
            <a:ext cx="11076600" cy="480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latin typeface="Poppins Light" panose="020B0604020202020204" charset="0"/>
                <a:cs typeface="Poppins Light" panose="020B0604020202020204" charset="0"/>
              </a:rPr>
              <a:t>Valor total de R$ 199,5 milhões, 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sendo 190 milhões para os municípios/DF e 9,5 milhões para os estados.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latin typeface="Poppins Light" panose="020B0604020202020204" charset="0"/>
                <a:cs typeface="Poppins Light" panose="020B0604020202020204" charset="0"/>
              </a:rPr>
              <a:t>Critérios de partilha: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Ø"/>
            </a:pPr>
            <a:r>
              <a:rPr lang="pt-BR" sz="1400" b="1" dirty="0">
                <a:latin typeface="Poppins Light" panose="020B0604020202020204" charset="0"/>
                <a:cs typeface="Poppins Light" panose="020B0604020202020204" charset="0"/>
              </a:rPr>
              <a:t>piso mínimo </a:t>
            </a:r>
            <a:r>
              <a:rPr lang="pt-BR" sz="1400" dirty="0">
                <a:latin typeface="Poppins Light" panose="020B0604020202020204" charset="0"/>
                <a:cs typeface="Poppins Light" panose="020B0604020202020204" charset="0"/>
              </a:rPr>
              <a:t>para todos estados e municípios, a fim de garantir o repasse a municípios de pequeno ou médio porte: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pt-BR" sz="1100" dirty="0">
                <a:latin typeface="Poppins Light" panose="020B0604020202020204" charset="0"/>
                <a:cs typeface="Poppins Light" panose="020B0604020202020204" charset="0"/>
              </a:rPr>
              <a:t>R$ 12 mil para municípios; e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pt-BR" sz="1100" dirty="0">
                <a:latin typeface="Poppins Light" panose="020B0604020202020204" charset="0"/>
                <a:cs typeface="Poppins Light" panose="020B0604020202020204" charset="0"/>
              </a:rPr>
              <a:t>R$ 100 mil para estados.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Ø"/>
            </a:pPr>
            <a:r>
              <a:rPr lang="pt-BR" sz="1400" dirty="0">
                <a:latin typeface="Poppins Light" panose="020B0604020202020204" charset="0"/>
                <a:cs typeface="Poppins Light" panose="020B0604020202020204" charset="0"/>
              </a:rPr>
              <a:t>proporção da </a:t>
            </a:r>
            <a:r>
              <a:rPr lang="pt-BR" sz="1400" b="1" dirty="0">
                <a:latin typeface="Poppins Light" panose="020B0604020202020204" charset="0"/>
                <a:cs typeface="Poppins Light" panose="020B0604020202020204" charset="0"/>
              </a:rPr>
              <a:t>quantidade de cadastros unipessoais </a:t>
            </a:r>
            <a:r>
              <a:rPr lang="pt-BR" sz="1400" dirty="0">
                <a:latin typeface="Poppins Light" panose="020B0604020202020204" charset="0"/>
                <a:cs typeface="Poppins Light" panose="020B0604020202020204" charset="0"/>
              </a:rPr>
              <a:t>a serem tratados no processo de qualificação do Cadastro Único em 2023; e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Ø"/>
            </a:pPr>
            <a:r>
              <a:rPr lang="pt-BR" sz="1400" dirty="0">
                <a:latin typeface="Poppins Light" panose="020B0604020202020204" charset="0"/>
                <a:cs typeface="Poppins Light" panose="020B0604020202020204" charset="0"/>
              </a:rPr>
              <a:t>estados e municípios situados na </a:t>
            </a:r>
            <a:r>
              <a:rPr lang="pt-BR" sz="1400" b="1" dirty="0">
                <a:latin typeface="Poppins Light" panose="020B0604020202020204" charset="0"/>
                <a:cs typeface="Poppins Light" panose="020B0604020202020204" charset="0"/>
              </a:rPr>
              <a:t>Amazônia Legal, </a:t>
            </a:r>
            <a:r>
              <a:rPr lang="pt-BR" sz="1400" dirty="0">
                <a:latin typeface="Poppins Light" panose="020B0604020202020204" charset="0"/>
                <a:cs typeface="Poppins Light" panose="020B0604020202020204" charset="0"/>
              </a:rPr>
              <a:t>(adicional de R$ 10 milhões), em especial aqueles situados em </a:t>
            </a:r>
            <a:r>
              <a:rPr lang="pt-BR" sz="1400" b="1" dirty="0">
                <a:latin typeface="Poppins Light" panose="020B0604020202020204" charset="0"/>
                <a:cs typeface="Poppins Light" panose="020B0604020202020204" charset="0"/>
              </a:rPr>
              <a:t>áreas rurais</a:t>
            </a:r>
            <a:r>
              <a:rPr lang="pt-BR" sz="1400" dirty="0">
                <a:latin typeface="Poppins Light" panose="020B0604020202020204" charset="0"/>
                <a:cs typeface="Poppins Light" panose="020B0604020202020204" charset="0"/>
              </a:rPr>
              <a:t>, conforme classificação dos espaços rurais e urbanos no Brasil de graus de urbanização do IBGE (adicional de R$ 10 milhões), em ambos os casos as metrópoles não estão incluídas com o aporte adicional.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São </a:t>
            </a:r>
            <a:r>
              <a:rPr lang="pt-BR" sz="1600" b="1" dirty="0">
                <a:latin typeface="Poppins Light" panose="020B0604020202020204" charset="0"/>
                <a:cs typeface="Poppins Light" panose="020B0604020202020204" charset="0"/>
              </a:rPr>
              <a:t>elegíveis ao financiamento federal 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os estados, municípios e o Distrito Federal que: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Ø"/>
            </a:pPr>
            <a:r>
              <a:rPr lang="pt-BR" sz="1400" dirty="0">
                <a:latin typeface="Poppins Light" panose="020B0604020202020204" charset="0"/>
                <a:cs typeface="Poppins Light" panose="020B0604020202020204" charset="0"/>
              </a:rPr>
              <a:t>atendam as condições de repasse de recursos na modalidade fundo a fundo, conforme o art. 30 da Lei nº 8.742, de 07 de dezembro de 1993 (LOAS) e a Portaria MC nº 109, de 22 de janeiro de 2020; e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Clr>
                <a:schemeClr val="dk1"/>
              </a:buClr>
              <a:buFont typeface="Wingdings" panose="05000000000000000000" pitchFamily="2" charset="2"/>
              <a:buChar char="Ø"/>
            </a:pPr>
            <a:r>
              <a:rPr lang="pt-BR" sz="1400" dirty="0">
                <a:latin typeface="Poppins Light" panose="020B0604020202020204" charset="0"/>
                <a:cs typeface="Poppins Light" panose="020B0604020202020204" charset="0"/>
              </a:rPr>
              <a:t>t</a:t>
            </a:r>
            <a:r>
              <a:rPr lang="pt-BR" sz="1400" dirty="0" smtClean="0">
                <a:latin typeface="Poppins Light" panose="020B0604020202020204" charset="0"/>
                <a:cs typeface="Poppins Light" panose="020B0604020202020204" charset="0"/>
              </a:rPr>
              <a:t>enham </a:t>
            </a:r>
            <a:r>
              <a:rPr lang="pt-BR" sz="1400" dirty="0">
                <a:latin typeface="Poppins Light" panose="020B0604020202020204" charset="0"/>
                <a:cs typeface="Poppins Light" panose="020B0604020202020204" charset="0"/>
              </a:rPr>
              <a:t>aderido ao Cadastro Único por meio do Termo de Adesão ao Cadastro Único, conforme Portaria MC nº 773, de 05 de maio de 2022.</a:t>
            </a:r>
            <a:endParaRPr sz="1600" dirty="0">
              <a:latin typeface="Poppins Light" panose="020B0604020202020204" charset="0"/>
              <a:cs typeface="Poppins Light" panose="020B060402020202020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63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07995" y="282633"/>
            <a:ext cx="11371139" cy="97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PROCAD-SUAS </a:t>
            </a: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2023: contratação de pessoal, bens e serviços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2633" y="1753985"/>
            <a:ext cx="8836429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Poppins Light" panose="020B0604020202020204" charset="0"/>
                <a:cs typeface="Poppins Light" panose="020B0604020202020204" charset="0"/>
              </a:rPr>
              <a:t>Visa fortalecer a capacidade institucional de atendimento do público do Cadastro Único nos equipamentos socioassistenciais ou postos de atendimento do Cadastro Único.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Poppins Light" panose="020B0604020202020204" charset="0"/>
                <a:cs typeface="Poppins Light" panose="020B0604020202020204" charset="0"/>
              </a:rPr>
              <a:t>A aquisição de equipamentos e materiais permanentes deverá observar obrigatoriedade da </a:t>
            </a:r>
            <a:r>
              <a:rPr lang="pt-BR" sz="2000" b="1" dirty="0">
                <a:latin typeface="Poppins Light" panose="020B0604020202020204" charset="0"/>
                <a:cs typeface="Poppins Light" panose="020B0604020202020204" charset="0"/>
              </a:rPr>
              <a:t>vinculação entre a finalidade do recurso de origem e a utilização dos bens</a:t>
            </a:r>
            <a:r>
              <a:rPr lang="pt-BR" sz="2000" dirty="0">
                <a:latin typeface="Poppins Light" panose="020B0604020202020204" charset="0"/>
                <a:cs typeface="Poppins Light" panose="020B0604020202020204" charset="0"/>
              </a:rPr>
              <a:t>, respeitando os itens estabelecidos como “adequado” no anexo da Portaria SNAS nº 69, de 24 de junho de 2022.</a:t>
            </a:r>
          </a:p>
          <a:p>
            <a:endParaRPr lang="pt-BR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362" y="1877916"/>
            <a:ext cx="2201008" cy="22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4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01437071"/>
              </p:ext>
            </p:extLst>
          </p:nvPr>
        </p:nvGraphicFramePr>
        <p:xfrm>
          <a:off x="892181" y="1463778"/>
          <a:ext cx="10050704" cy="401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24374" y="364541"/>
            <a:ext cx="974251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Plano de ação do Cadastro Único 2024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0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AutoShape 2" descr="https://mail.google.com/mail/u/0?ui=2&amp;ik=269d1570e2&amp;attid=0.1.1&amp;permmsgid=msg-f:1730210149162394516&amp;th=1802f0f6af99a394&amp;view=fimg&amp;fur=ip&amp;sz=s0-l75-ft&amp;attbid=ANGjdJ_Mb7rRdQWRutZE9EBHVPYjEZunTMIqTU6egD1sQ0j0mekPwjtSdFWx62A68nyqtSV-yxezirkRBILYYY_tuyB2z8S0DAXxFoCUyF0pILqjD2yUclRIvQF_vd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2342" y="2740430"/>
            <a:ext cx="955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" panose="020B0604020202020204" charset="0"/>
                <a:ea typeface="+mn-ea"/>
                <a:cs typeface="Raleway" panose="020B0604020202020204" charset="0"/>
              </a:rPr>
              <a:t>Diagnóstico do Cadastro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" panose="020B0604020202020204" charset="0"/>
                <a:ea typeface="+mn-ea"/>
                <a:cs typeface="Raleway" panose="020B0604020202020204" charset="0"/>
              </a:rPr>
              <a:t>Único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leway" panose="020B0604020202020204" charset="0"/>
              <a:ea typeface="+mn-ea"/>
              <a:cs typeface="Raleway" panose="020B060402020202020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3505" r="8093" b="34565"/>
          <a:stretch/>
        </p:blipFill>
        <p:spPr>
          <a:xfrm>
            <a:off x="8175670" y="5955855"/>
            <a:ext cx="3428896" cy="7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0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5571" r="24945" b="12490"/>
          <a:stretch/>
        </p:blipFill>
        <p:spPr>
          <a:xfrm>
            <a:off x="9205060" y="4449337"/>
            <a:ext cx="2568872" cy="20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5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99188" y="1443546"/>
            <a:ext cx="10917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Fenômenos em 2021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2022: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Grande aumento do número de famílias cadastradas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Diminuição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significativa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da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média de pessoas por família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720000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Essa diminuição foi </a:t>
            </a:r>
            <a:r>
              <a:rPr lang="pt-BR" b="1" dirty="0">
                <a:latin typeface="Poppins Light" panose="020B0604020202020204" charset="0"/>
                <a:cs typeface="Poppins Light" panose="020B0604020202020204" charset="0"/>
              </a:rPr>
              <a:t>especialmente expressiva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nas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famílias do Programa Auxílio Brasil (PAB)</a:t>
            </a:r>
          </a:p>
          <a:p>
            <a:endParaRPr lang="pt-BR" b="1" dirty="0">
              <a:solidFill>
                <a:schemeClr val="accent1">
                  <a:lumMod val="75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82429" y="4081180"/>
            <a:ext cx="10007245" cy="13542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175895">
              <a:spcAft>
                <a:spcPts val="600"/>
              </a:spcAft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Motivo: mudança no desenho do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Auxílio Brasil</a:t>
            </a:r>
            <a:endParaRPr lang="fr-FR" dirty="0">
              <a:latin typeface="Poppins Light" panose="020B0604020202020204" charset="0"/>
              <a:cs typeface="Poppins Light" panose="020B0604020202020204" charset="0"/>
            </a:endParaRPr>
          </a:p>
          <a:p>
            <a:pPr marL="175895">
              <a:spcAft>
                <a:spcPts val="600"/>
              </a:spcAft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Em outubro de 2021, os beneficiários passaram a receber um piso de R$ 400 (depois aumentado para R$ 600),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independentemente da composição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familiar.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  <a:p>
            <a:pPr marL="175895">
              <a:spcAft>
                <a:spcPts val="600"/>
              </a:spcAft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O resultado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foi 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crescimento acentuado do número de cadastros unipessoais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604020202020204"/>
              </a:rPr>
              <a:t> 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9188" y="353306"/>
            <a:ext cx="974251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Cadastro </a:t>
            </a: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Único: situação atual 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726276" y="2860849"/>
            <a:ext cx="495183" cy="290641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86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99188" y="353306"/>
            <a:ext cx="974251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Cadastro </a:t>
            </a: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Único: situação atual 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7697" y="1320622"/>
            <a:ext cx="10917382" cy="2546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Paralisação das atividades de cadastramento e atualização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do Cadastro Único durante o período mais crítico da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pandemia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 de Covid-19 (2020 e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2021)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Poppins Light" panose="020B0604020202020204" charset="0"/>
                <a:cs typeface="Poppins Light" panose="020B0604020202020204" charset="0"/>
              </a:rPr>
              <a:t>Desestruturação da rede descentralizada de atendimento às famílias no SUAS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Poppins Light" panose="020B0604020202020204" charset="0"/>
                <a:cs typeface="Poppins Light" panose="020B0604020202020204" charset="0"/>
              </a:rPr>
              <a:t>Ruptura </a:t>
            </a:r>
            <a:r>
              <a:rPr lang="pt-BR" b="1" dirty="0">
                <a:latin typeface="Poppins Light" panose="020B0604020202020204" charset="0"/>
                <a:cs typeface="Poppins Light" panose="020B0604020202020204" charset="0"/>
              </a:rPr>
              <a:t>da articulação federativa e da orientação aos municípios e à sociedade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Mais cadastros com divergências de renda (de acordo com batimento com o CNIS)</a:t>
            </a: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Mais cadastros desatualizados  </a:t>
            </a:r>
            <a:endParaRPr lang="pt-BR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02015" y="4447310"/>
            <a:ext cx="85646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CNIS: Cadastro Nacional de Informações Sociais</a:t>
            </a:r>
          </a:p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Registra vínculos trabalhistas e previdenciários dos cidadãos</a:t>
            </a:r>
            <a:endParaRPr lang="pt-BR" b="1" dirty="0">
              <a:latin typeface="Poppins Light" panose="020B0604020202020204" charset="0"/>
              <a:cs typeface="Poppi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8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20703D5B-106D-48AE-92CE-EDA41BB9240E}"/>
              </a:ext>
            </a:extLst>
          </p:cNvPr>
          <p:cNvSpPr txBox="1"/>
          <p:nvPr/>
        </p:nvSpPr>
        <p:spPr>
          <a:xfrm>
            <a:off x="399484" y="6314010"/>
            <a:ext cx="3802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Poppins Light" panose="020B0604020202020204" charset="0"/>
                <a:cs typeface="Poppins Light" panose="020B0604020202020204" charset="0"/>
              </a:rPr>
              <a:t>Fonte: SAGICAD/MDS Cadastro Único ref. 12/22, Auxílio Brasil ref. 01/23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539670" y="1772056"/>
            <a:ext cx="3930568" cy="3760217"/>
            <a:chOff x="8386554" y="3190503"/>
            <a:chExt cx="4214500" cy="2835065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6AC8B09-75E2-4A8C-BA09-34909E0EB53E}"/>
                </a:ext>
              </a:extLst>
            </p:cNvPr>
            <p:cNvSpPr txBox="1"/>
            <p:nvPr/>
          </p:nvSpPr>
          <p:spPr>
            <a:xfrm>
              <a:off x="8869891" y="3190503"/>
              <a:ext cx="3731163" cy="41769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600" b="1" dirty="0">
                  <a:solidFill>
                    <a:schemeClr val="accent3">
                      <a:lumMod val="75000"/>
                    </a:schemeClr>
                  </a:solidFill>
                  <a:latin typeface="Poppins Light" panose="020B0604020202020204" charset="0"/>
                  <a:cs typeface="Poppins Light" panose="020B0604020202020204" charset="0"/>
                </a:rPr>
                <a:t>Famílias cadastradas</a:t>
              </a:r>
            </a:p>
            <a:p>
              <a:r>
                <a:rPr lang="pt-BR" sz="1400" b="1" dirty="0">
                  <a:solidFill>
                    <a:schemeClr val="tx2"/>
                  </a:solidFill>
                  <a:latin typeface="Poppins Light" panose="020B0604020202020204" charset="0"/>
                  <a:cs typeface="Poppins Light" panose="020B0604020202020204" charset="0"/>
                </a:rPr>
                <a:t>41 milhões</a:t>
              </a:r>
              <a:endParaRPr lang="pt-BR" sz="1400" dirty="0">
                <a:solidFill>
                  <a:schemeClr val="tx2"/>
                </a:solidFill>
                <a:latin typeface="Poppins Light" panose="020B0604020202020204" charset="0"/>
                <a:cs typeface="Poppins Light" panose="020B0604020202020204" charset="0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078BBD33-9E9A-4E5F-AC9D-E5C0F481D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341" y="3214954"/>
              <a:ext cx="368793" cy="368793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AC8F2598-26A3-4864-B46C-8FECCBFA5264}"/>
                </a:ext>
              </a:extLst>
            </p:cNvPr>
            <p:cNvSpPr txBox="1"/>
            <p:nvPr/>
          </p:nvSpPr>
          <p:spPr>
            <a:xfrm>
              <a:off x="8822073" y="3701165"/>
              <a:ext cx="3539901" cy="5801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600" b="1" dirty="0">
                  <a:solidFill>
                    <a:schemeClr val="accent3">
                      <a:lumMod val="75000"/>
                    </a:schemeClr>
                  </a:solidFill>
                  <a:latin typeface="Poppins Light" panose="020B0604020202020204" charset="0"/>
                  <a:cs typeface="Poppins Light" panose="020B0604020202020204" charset="0"/>
                </a:rPr>
                <a:t>Pessoas cadastradas</a:t>
              </a:r>
            </a:p>
            <a:p>
              <a:r>
                <a:rPr lang="pt-BR" sz="1400" b="1" dirty="0">
                  <a:solidFill>
                    <a:schemeClr val="tx2"/>
                  </a:solidFill>
                  <a:latin typeface="Poppins Light" panose="020B0604020202020204" charset="0"/>
                  <a:cs typeface="Poppins Light" panose="020B0604020202020204" charset="0"/>
                </a:rPr>
                <a:t>93 milhões </a:t>
              </a:r>
              <a:r>
                <a:rPr lang="pt-BR" sz="1400" dirty="0">
                  <a:latin typeface="Poppins Light" panose="020B0604020202020204" charset="0"/>
                  <a:cs typeface="Poppins Light" panose="020B0604020202020204" charset="0"/>
                </a:rPr>
                <a:t>(</a:t>
              </a:r>
              <a:r>
                <a:rPr lang="pt-BR" sz="1400" b="1" dirty="0">
                  <a:solidFill>
                    <a:schemeClr val="tx2"/>
                  </a:solidFill>
                  <a:latin typeface="Poppins Light" panose="020B0604020202020204" charset="0"/>
                  <a:cs typeface="Poppins Light" panose="020B0604020202020204" charset="0"/>
                </a:rPr>
                <a:t>média de 2,27 pessoas por família)</a:t>
              </a:r>
              <a:endParaRPr lang="pt-BR" sz="1600" dirty="0">
                <a:solidFill>
                  <a:schemeClr val="tx2"/>
                </a:solidFill>
                <a:cs typeface="Calibri"/>
              </a:endParaRPr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8495348-75C8-4B14-81C2-8E021E497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341" y="3792340"/>
              <a:ext cx="312695" cy="312695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89D276E7-E774-4615-B422-A93FE952F23D}"/>
                </a:ext>
              </a:extLst>
            </p:cNvPr>
            <p:cNvSpPr txBox="1"/>
            <p:nvPr/>
          </p:nvSpPr>
          <p:spPr>
            <a:xfrm>
              <a:off x="8780151" y="5607874"/>
              <a:ext cx="3444265" cy="41769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600" b="1" dirty="0">
                  <a:solidFill>
                    <a:schemeClr val="bg2">
                      <a:lumMod val="50000"/>
                    </a:schemeClr>
                  </a:solidFill>
                  <a:latin typeface="Poppins Light" panose="020B0604020202020204" charset="0"/>
                  <a:cs typeface="Poppins Light" panose="020B0604020202020204" charset="0"/>
                </a:rPr>
                <a:t>Postos de cadastramento</a:t>
              </a:r>
            </a:p>
            <a:p>
              <a:r>
                <a:rPr lang="pt-BR" sz="1400" b="1" dirty="0">
                  <a:solidFill>
                    <a:schemeClr val="tx2"/>
                  </a:solidFill>
                  <a:latin typeface="Poppins Light" panose="020B0604020202020204" charset="0"/>
                  <a:cs typeface="Poppins Light" panose="020B0604020202020204" charset="0"/>
                </a:rPr>
                <a:t>12 mil em 5.570 municípios</a:t>
              </a:r>
              <a:endParaRPr lang="pt-BR" sz="1600" dirty="0">
                <a:solidFill>
                  <a:schemeClr val="tx2"/>
                </a:solidFill>
                <a:latin typeface="Poppins Light" panose="020B0604020202020204" charset="0"/>
                <a:cs typeface="Poppins Light" panose="020B0604020202020204" charset="0"/>
              </a:endParaRPr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E3DAA7A-0EBE-4871-9D70-D1D7542E3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554" y="5606711"/>
              <a:ext cx="342268" cy="339940"/>
            </a:xfrm>
            <a:prstGeom prst="rect">
              <a:avLst/>
            </a:prstGeom>
          </p:spPr>
        </p:pic>
      </p:grpSp>
      <p:sp>
        <p:nvSpPr>
          <p:cNvPr id="36" name="CaixaDeTexto 35"/>
          <p:cNvSpPr txBox="1"/>
          <p:nvPr/>
        </p:nvSpPr>
        <p:spPr>
          <a:xfrm>
            <a:off x="10186111" y="1020319"/>
            <a:ext cx="165862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Poppins Light" panose="020B0604020202020204" charset="0"/>
                <a:cs typeface="Poppins Light" panose="020B0604020202020204" charset="0"/>
              </a:rPr>
              <a:t>Grande aumento do número de famílias cadastradas 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0186111" y="3904140"/>
            <a:ext cx="177048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Queda da média de pessoas por família</a:t>
            </a:r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399484" y="368456"/>
            <a:ext cx="8295695" cy="651863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Poppins Light" panose="020B0604020202020204" charset="0"/>
                <a:cs typeface="Poppins Light" panose="020B0604020202020204" charset="0"/>
              </a:rPr>
              <a:t/>
            </a:r>
            <a:br>
              <a:rPr lang="pt-BR" sz="3600" b="1" dirty="0">
                <a:latin typeface="Poppins Light" panose="020B0604020202020204" charset="0"/>
                <a:cs typeface="Poppins Light" panose="020B0604020202020204" charset="0"/>
              </a:rPr>
            </a:br>
            <a:r>
              <a:rPr lang="pt-BR" sz="3600" b="1" dirty="0">
                <a:latin typeface="Poppins Light" panose="020B0604020202020204" charset="0"/>
                <a:cs typeface="Poppins Light" panose="020B0604020202020204" charset="0"/>
              </a:rPr>
              <a:t>Cadastro Único: situação atual</a:t>
            </a:r>
            <a:br>
              <a:rPr lang="pt-BR" sz="3600" b="1" dirty="0">
                <a:latin typeface="Poppins Light" panose="020B0604020202020204" charset="0"/>
                <a:cs typeface="Poppins Light" panose="020B0604020202020204" charset="0"/>
              </a:rPr>
            </a:br>
            <a:endParaRPr lang="pt-BR" sz="3400" b="1" dirty="0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D033C94E-AC76-43F1-9AA6-28F61ED262A0}"/>
              </a:ext>
              <a:ext uri="{147F2762-F138-4A5C-976F-8EAC2B608ADB}">
                <a16:predDERef xmlns:a16="http://schemas.microsoft.com/office/drawing/2014/main" pred="{09D16683-CC5A-4BF7-9739-B3FCDCE3360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00972" y="990506"/>
          <a:ext cx="3912706" cy="245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A8495348-75C8-4B14-81C2-8E021E497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4" y="4277085"/>
            <a:ext cx="291629" cy="341558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89D276E7-E774-4615-B422-A93FE952F23D}"/>
              </a:ext>
            </a:extLst>
          </p:cNvPr>
          <p:cNvSpPr txBox="1"/>
          <p:nvPr/>
        </p:nvSpPr>
        <p:spPr>
          <a:xfrm>
            <a:off x="845090" y="4264875"/>
            <a:ext cx="321222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Pessoas no Auxílio Brasil </a:t>
            </a:r>
          </a:p>
          <a:p>
            <a:r>
              <a:rPr lang="pt-BR" sz="1400" b="1" dirty="0">
                <a:solidFill>
                  <a:schemeClr val="tx2"/>
                </a:solidFill>
                <a:latin typeface="Poppins Light" panose="020B0604020202020204" charset="0"/>
                <a:cs typeface="Poppins Light" panose="020B0604020202020204" charset="0"/>
              </a:rPr>
              <a:t>55.263.465 </a:t>
            </a:r>
            <a:endParaRPr lang="pt-BR" sz="1600" dirty="0">
              <a:solidFill>
                <a:schemeClr val="tx2"/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6AC8B09-75E2-4A8C-BA09-34909E0EB53E}"/>
              </a:ext>
            </a:extLst>
          </p:cNvPr>
          <p:cNvSpPr txBox="1"/>
          <p:nvPr/>
        </p:nvSpPr>
        <p:spPr>
          <a:xfrm>
            <a:off x="845090" y="3515678"/>
            <a:ext cx="347979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>
                <a:solidFill>
                  <a:schemeClr val="accent3">
                    <a:lumMod val="7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Famílias no Auxílio Brasil</a:t>
            </a:r>
          </a:p>
          <a:p>
            <a:r>
              <a:rPr lang="pt-BR" sz="1400" b="1" dirty="0">
                <a:solidFill>
                  <a:schemeClr val="tx2"/>
                </a:solidFill>
                <a:latin typeface="Poppins Light" panose="020B0604020202020204" charset="0"/>
                <a:cs typeface="Poppins Light" panose="020B0604020202020204" charset="0"/>
              </a:rPr>
              <a:t>21,9 milhões </a:t>
            </a:r>
            <a:endParaRPr lang="pt-BR" sz="1400" dirty="0">
              <a:solidFill>
                <a:schemeClr val="tx2"/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78BBD33-9E9A-4E5F-AC9D-E5C0F481D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6" y="3515522"/>
            <a:ext cx="343947" cy="489139"/>
          </a:xfrm>
          <a:prstGeom prst="rect">
            <a:avLst/>
          </a:prstGeom>
        </p:spPr>
      </p:pic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EA70EE3C-50B6-3B42-49A9-FBF11B56BD9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10856" y="3904140"/>
          <a:ext cx="4202822" cy="269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7461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5F7B954-E2C5-5410-50B1-A9F45AB1689D}"/>
              </a:ext>
            </a:extLst>
          </p:cNvPr>
          <p:cNvSpPr txBox="1"/>
          <p:nvPr/>
        </p:nvSpPr>
        <p:spPr>
          <a:xfrm>
            <a:off x="326522" y="280273"/>
            <a:ext cx="1130506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2800" b="1" dirty="0">
                <a:latin typeface="Poppins Light" panose="020B0604020202020204" charset="0"/>
                <a:ea typeface="+mj-ea"/>
                <a:cs typeface="Poppins Light" panose="020B0604020202020204" charset="0"/>
              </a:rPr>
              <a:t>Auxílio Brasil : diminuição da média de pessoas por família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71403" y="5278370"/>
            <a:ext cx="813167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175895" algn="ctr"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Em dezembro de 2021, os beneficiários do Auxílio Brasil (PAB) passaram a receber um piso de R$ 400 (que em agosto de 2022 foi para R$ 600), independentemente da composição familiar. Piso é anunciado pelo presidente no fim de outubro de 2021: “é 400 pra todo mundo!”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925954" y="4040015"/>
            <a:ext cx="398686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De outubro de 2021 a dezembro de 2022, o percentual de famílias no Auxílio Brasil cresceu 55%.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0703D5B-106D-48AE-92CE-EDA41BB9240E}"/>
              </a:ext>
            </a:extLst>
          </p:cNvPr>
          <p:cNvSpPr txBox="1"/>
          <p:nvPr/>
        </p:nvSpPr>
        <p:spPr>
          <a:xfrm>
            <a:off x="440823" y="6518322"/>
            <a:ext cx="33195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Raleway" panose="020B0604020202020204"/>
              </a:rPr>
              <a:t>Fonte: SAGICAD/MDS Cadastro Único de 12/2022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9499C60-FD32-4E68-BC42-7F48EDEB6F97}"/>
              </a:ext>
              <a:ext uri="{147F2762-F138-4A5C-976F-8EAC2B608ADB}">
                <a16:predDERef xmlns:a16="http://schemas.microsoft.com/office/drawing/2014/main" pred="{F4B3F917-B4B4-4263-8BA5-1B7480BC126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7344" y="1064029"/>
          <a:ext cx="4494860" cy="279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F0F0824-A9DB-472B-831A-40E359B76E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00305" y="1064029"/>
          <a:ext cx="4729942" cy="297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ângulo 11"/>
          <p:cNvSpPr/>
          <p:nvPr/>
        </p:nvSpPr>
        <p:spPr>
          <a:xfrm>
            <a:off x="6882939" y="4040015"/>
            <a:ext cx="4000098" cy="723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Light" panose="020B0604020202020204" charset="0"/>
                <a:cs typeface="Poppins Light" panose="020B0604020202020204" charset="0"/>
              </a:rPr>
              <a:t>No mesmo período, a média de pessoas por família caiu de 3,01 para 2,56</a:t>
            </a:r>
          </a:p>
          <a:p>
            <a:pPr algn="just">
              <a:spcAft>
                <a:spcPts val="600"/>
              </a:spcAft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AutoShape 2" descr="https://mail.google.com/mail/u/0?ui=2&amp;ik=269d1570e2&amp;attid=0.1.1&amp;permmsgid=msg-f:1730210149162394516&amp;th=1802f0f6af99a394&amp;view=fimg&amp;fur=ip&amp;sz=s0-l75-ft&amp;attbid=ANGjdJ_Mb7rRdQWRutZE9EBHVPYjEZunTMIqTU6egD1sQ0j0mekPwjtSdFWx62A68nyqtSV-yxezirkRBILYYY_tuyB2z8S0DAXxFoCUyF0pILqjD2yUclRIvQF_vd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2342" y="2740430"/>
            <a:ext cx="9559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noProof="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604020202020204" charset="0"/>
                <a:cs typeface="Raleway" panose="020B0604020202020204" charset="0"/>
              </a:rPr>
              <a:t>Plano de ação do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" panose="020B0604020202020204" charset="0"/>
                <a:ea typeface="+mn-ea"/>
                <a:cs typeface="Raleway" panose="020B0604020202020204" charset="0"/>
              </a:rPr>
              <a:t>Cadastro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" panose="020B0604020202020204" charset="0"/>
                <a:ea typeface="+mn-ea"/>
                <a:cs typeface="Raleway" panose="020B0604020202020204" charset="0"/>
              </a:rPr>
              <a:t>Único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604020202020204" charset="0"/>
                <a:cs typeface="Raleway" panose="020B0604020202020204" charset="0"/>
              </a:rPr>
              <a:t>2023 e 2024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leway" panose="020B0604020202020204" charset="0"/>
              <a:cs typeface="Raleway" panose="020B060402020202020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3505" r="8093" b="34565"/>
          <a:stretch/>
        </p:blipFill>
        <p:spPr>
          <a:xfrm>
            <a:off x="8175670" y="5955855"/>
            <a:ext cx="3428896" cy="7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8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5114615"/>
              </p:ext>
            </p:extLst>
          </p:nvPr>
        </p:nvGraphicFramePr>
        <p:xfrm>
          <a:off x="1571085" y="1055716"/>
          <a:ext cx="9086504" cy="5403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41000" y="131784"/>
            <a:ext cx="974251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Plano de ação do Cadastro Único 2023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1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33310" r="8758" b="36338"/>
          <a:stretch/>
        </p:blipFill>
        <p:spPr>
          <a:xfrm>
            <a:off x="8626849" y="5441796"/>
            <a:ext cx="3271502" cy="6690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7501" y="480919"/>
            <a:ext cx="9742516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200" b="1" dirty="0" smtClean="0">
                <a:latin typeface="Poppins Light" panose="00000400000000000000" pitchFamily="2" charset="0"/>
                <a:ea typeface="+mj-ea"/>
                <a:cs typeface="Poppins Light" panose="00000400000000000000" pitchFamily="2" charset="0"/>
              </a:rPr>
              <a:t>Ações de estruturação: 1º semestre de 2023</a:t>
            </a:r>
            <a:endParaRPr lang="pt-BR" sz="3200" b="1" dirty="0">
              <a:latin typeface="Poppins Light" panose="00000400000000000000" pitchFamily="2" charset="0"/>
              <a:ea typeface="+mj-ea"/>
              <a:cs typeface="Poppins Light" panose="000004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6060" y="1584570"/>
            <a:ext cx="107726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err="1">
                <a:latin typeface="Poppins Light" panose="020B0604020202020204" charset="0"/>
                <a:cs typeface="Poppins Light" panose="020B0604020202020204" charset="0"/>
              </a:rPr>
              <a:t>Pactuação</a:t>
            </a:r>
            <a:r>
              <a:rPr lang="pt-BR" sz="1600" b="1" dirty="0">
                <a:latin typeface="Poppins Light" panose="020B0604020202020204" charset="0"/>
                <a:cs typeface="Poppins Light" panose="020B0604020202020204" charset="0"/>
              </a:rPr>
              <a:t> nacional 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e retomada do diálogo com municípios, estados e controle social no âmbito do SUAS.</a:t>
            </a:r>
          </a:p>
          <a:p>
            <a:endParaRPr lang="pt-BR" sz="1600" dirty="0"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Poppins Light" panose="020B0604020202020204" charset="0"/>
                <a:cs typeface="Poppins Light" panose="020B0604020202020204" charset="0"/>
              </a:rPr>
              <a:t>Campanha de utilidade pública, 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esclarecendo as regras do Cadastro Único, os critérios de participação no PBF e informando a necessidade de correção dos cadastros.</a:t>
            </a:r>
          </a:p>
          <a:p>
            <a:endParaRPr lang="pt-BR" sz="1600" dirty="0"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Disponibilização de </a:t>
            </a:r>
            <a:r>
              <a:rPr lang="pt-BR" sz="1600" b="1" dirty="0">
                <a:latin typeface="Poppins Light" panose="020B0604020202020204" charset="0"/>
                <a:cs typeface="Poppins Light" panose="020B0604020202020204" charset="0"/>
              </a:rPr>
              <a:t>novas funcionalidades no aplicativo do Cadastro Único 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para a solicitação voluntária de exclusão do cadastro de unipessoais (exceto BPC e população em situação de rua), seguida de nova inclusão na família de forma correta.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Poppins Light" panose="020B0604020202020204" charset="0"/>
              <a:cs typeface="Poppins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Poppins Light" panose="020B0604020202020204" charset="0"/>
                <a:cs typeface="Poppins Light" panose="020B0604020202020204" charset="0"/>
              </a:rPr>
              <a:t>Retomada da capacidade de atendimento da Ouvidoria do MDS</a:t>
            </a:r>
            <a:r>
              <a:rPr lang="pt-BR" sz="1600" dirty="0">
                <a:latin typeface="Poppins Light" panose="020B0604020202020204" charset="0"/>
                <a:cs typeface="Poppins Light" panose="020B0604020202020204" charset="0"/>
              </a:rPr>
              <a:t> para prestação de esclarecimentos às famílias (em 2022, somente entre 3% e 5% das ligações foram atendidas).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Poppins Light" panose="020B0604020202020204" charset="0"/>
              <a:cs typeface="Poppi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37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1524</Words>
  <Application>Microsoft Office PowerPoint</Application>
  <PresentationFormat>Widescreen</PresentationFormat>
  <Paragraphs>141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Calibri Light</vt:lpstr>
      <vt:lpstr>Calibri</vt:lpstr>
      <vt:lpstr>Wingdings</vt:lpstr>
      <vt:lpstr>Raleway</vt:lpstr>
      <vt:lpstr>Raleway Thin</vt:lpstr>
      <vt:lpstr>Avenir Next LT Pro</vt:lpstr>
      <vt:lpstr>Poppins Light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Cadastro Único: situação atual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Martins da Costa Vidal</dc:creator>
  <cp:lastModifiedBy>Usuário do Windows</cp:lastModifiedBy>
  <cp:revision>29</cp:revision>
  <dcterms:created xsi:type="dcterms:W3CDTF">2023-01-25T17:53:38Z</dcterms:created>
  <dcterms:modified xsi:type="dcterms:W3CDTF">2023-02-15T19:49:51Z</dcterms:modified>
</cp:coreProperties>
</file>